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62" r:id="rId2"/>
    <p:sldId id="270" r:id="rId3"/>
    <p:sldId id="271" r:id="rId4"/>
    <p:sldId id="272" r:id="rId5"/>
    <p:sldId id="284" r:id="rId6"/>
    <p:sldId id="286" r:id="rId7"/>
    <p:sldId id="273" r:id="rId8"/>
    <p:sldId id="274" r:id="rId9"/>
    <p:sldId id="285" r:id="rId10"/>
    <p:sldId id="275" r:id="rId11"/>
    <p:sldId id="276" r:id="rId12"/>
    <p:sldId id="293" r:id="rId13"/>
    <p:sldId id="306" r:id="rId1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F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4660"/>
  </p:normalViewPr>
  <p:slideViewPr>
    <p:cSldViewPr snapToGrid="0">
      <p:cViewPr varScale="1">
        <p:scale>
          <a:sx n="58" d="100"/>
          <a:sy n="58" d="100"/>
        </p:scale>
        <p:origin x="23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689E-55AC-4778-BF6F-A2B6DEFF2BFA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B974E-BA9B-4718-865E-F224BEC7CE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39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18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6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4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84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0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4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89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485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22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1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FB9E-29AE-41CA-913E-2B6B0D22C3AC}" type="datetimeFigureOut">
              <a:rPr lang="es-ES" smtClean="0"/>
              <a:t>21/02/2026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96FF-70A3-4717-8977-96EB43C98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5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icopty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0E61649-0EE8-497D-8127-FAB8BE59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7B62004-8820-47C8-A11C-332B0BFF2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04" y="4837043"/>
            <a:ext cx="3763618" cy="37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4096258" y="4110335"/>
            <a:ext cx="2094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DUALS</a:t>
            </a:r>
            <a:endParaRPr lang="es-ES" sz="6600" b="1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7E4C7B-15A8-44BA-9298-4FCA474F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3429000" cy="228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D0588B-1B84-4548-B046-06E98106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23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2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98231" y="888925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TC-H32RN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469395" y="4653076"/>
            <a:ext cx="156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TC-H382V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75815" y="128740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50971" y="1346477"/>
            <a:ext cx="2358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 20010.020286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133956" y="4978044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150970" y="5049074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1D.20010.020901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F2AA65-6FA6-49ED-AEFE-292F08C1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69" y="1931549"/>
            <a:ext cx="2333563" cy="14947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7BB443E-C8C0-4C76-A05D-FA13B749D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" y="6111722"/>
            <a:ext cx="2592401" cy="884152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B87BAA5-03EA-47F3-89B7-146443D97F88}"/>
              </a:ext>
            </a:extLst>
          </p:cNvPr>
          <p:cNvSpPr txBox="1"/>
          <p:nvPr/>
        </p:nvSpPr>
        <p:spPr>
          <a:xfrm>
            <a:off x="2811533" y="1258257"/>
            <a:ext cx="398362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</a:rPr>
              <a:t>•	</a:t>
            </a:r>
            <a:r>
              <a:rPr lang="es-ES" sz="1300" b="1" dirty="0">
                <a:solidFill>
                  <a:schemeClr val="bg1"/>
                </a:solidFill>
              </a:rPr>
              <a:t>Cámara de seguridad dual con dos lentes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2MP </a:t>
            </a:r>
            <a:r>
              <a:rPr lang="es-ES" sz="1300" b="1" dirty="0" err="1">
                <a:solidFill>
                  <a:schemeClr val="bg1"/>
                </a:solidFill>
              </a:rPr>
              <a:t>Omni</a:t>
            </a:r>
            <a:endParaRPr lang="es-ES" sz="1300" b="1" dirty="0">
              <a:solidFill>
                <a:schemeClr val="bg1"/>
              </a:solidFill>
            </a:endParaRPr>
          </a:p>
          <a:p>
            <a:r>
              <a:rPr lang="es-ES" sz="1300" b="1" dirty="0">
                <a:solidFill>
                  <a:schemeClr val="bg1"/>
                </a:solidFill>
              </a:rPr>
              <a:t>•	Una sola IP para una cobertura amplia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Cobertura de 160 grados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Full HD (1920x1080@30fps)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IR de hasta 50m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Micrófono integrado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H.265/H.264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IP67 para exteriores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Alimentación 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r>
              <a:rPr lang="es-ES" sz="1300" b="1" dirty="0">
                <a:solidFill>
                  <a:schemeClr val="bg1"/>
                </a:solidFill>
              </a:rPr>
              <a:t> o DC12V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ONVIF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4FC586A-674F-41ED-88B7-57D297584D2E}"/>
              </a:ext>
            </a:extLst>
          </p:cNvPr>
          <p:cNvSpPr txBox="1"/>
          <p:nvPr/>
        </p:nvSpPr>
        <p:spPr>
          <a:xfrm>
            <a:off x="2939916" y="4886394"/>
            <a:ext cx="343517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panorámica de 8MP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Lente fijo de 2.8mm (W/E/Y/S/H)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Imagen a color con poca luz (Polar Day)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Doble sensor CMOS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hasta 4640x1728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bidireccional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Analíticas de video (humano/vehículo)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WDR 120dB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Almacenamiento en SD hasta 512GB,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</a:t>
            </a:r>
            <a:r>
              <a:rPr lang="es-ES" sz="1300" b="1" dirty="0" err="1">
                <a:solidFill>
                  <a:schemeClr val="bg1"/>
                </a:solidFill>
              </a:rPr>
              <a:t>PoE</a:t>
            </a:r>
            <a:endParaRPr lang="es-E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40E636-1265-464B-93EE-28C214B5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56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8D42E7-B575-4DD9-B4B3-219B353B2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5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65EF19-7614-404D-81CF-803CA743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6" y="-8285"/>
            <a:ext cx="6864626" cy="91390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D54795F-E911-4D10-AF16-BCF0F756C803}"/>
              </a:ext>
            </a:extLst>
          </p:cNvPr>
          <p:cNvSpPr txBox="1"/>
          <p:nvPr/>
        </p:nvSpPr>
        <p:spPr>
          <a:xfrm>
            <a:off x="3021496" y="8041008"/>
            <a:ext cx="38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/>
              <a:t>Plaza Mi Condado, Piso 1, Local 2</a:t>
            </a:r>
          </a:p>
          <a:p>
            <a:pPr algn="r"/>
            <a:r>
              <a:rPr lang="es-ES" sz="1600" b="1" dirty="0"/>
              <a:t>Tel. (507) 6070-7201</a:t>
            </a:r>
          </a:p>
          <a:p>
            <a:pPr algn="r"/>
            <a:r>
              <a:rPr lang="es-ES" sz="1600" b="1" dirty="0"/>
              <a:t>ventas@quanticoglobalsystems.com</a:t>
            </a:r>
          </a:p>
          <a:p>
            <a:pPr algn="r"/>
            <a:r>
              <a:rPr lang="es-E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www.quanticoglobalsystems.com</a:t>
            </a:r>
            <a:endParaRPr lang="es-ES" sz="1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009115-A72C-411E-BC8E-F5728C80AE53}"/>
              </a:ext>
            </a:extLst>
          </p:cNvPr>
          <p:cNvSpPr txBox="1"/>
          <p:nvPr/>
        </p:nvSpPr>
        <p:spPr>
          <a:xfrm>
            <a:off x="225287" y="6732104"/>
            <a:ext cx="41133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Equipos de video vigilancia TIANDY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VIAS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Discos Duros marca </a:t>
            </a:r>
            <a:r>
              <a:rPr lang="es-ES" b="1" dirty="0" err="1"/>
              <a:t>Micronyx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Sistemas de alarmas MAYA </a:t>
            </a:r>
            <a:r>
              <a:rPr lang="es-ES" b="1" dirty="0" err="1"/>
              <a:t>Electronics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Consultorías en seguridad</a:t>
            </a:r>
          </a:p>
        </p:txBody>
      </p:sp>
    </p:spTree>
    <p:extLst>
      <p:ext uri="{BB962C8B-B14F-4D97-AF65-F5344CB8AC3E}">
        <p14:creationId xmlns:p14="http://schemas.microsoft.com/office/powerpoint/2010/main" val="53385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4117417" y="4018002"/>
            <a:ext cx="20521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>
                <a:solidFill>
                  <a:schemeClr val="bg1"/>
                </a:solidFill>
              </a:rPr>
              <a:t>WI-FI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456DA0-8CA0-4027-8AB2-006B7E9DA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57500"/>
            <a:ext cx="3429000" cy="3429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1589996-3C62-49EE-8B84-AD4BF6058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7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-33707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1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4780224" y="1009483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TC-H332A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4758756" y="4893694"/>
            <a:ext cx="1553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TC-H342N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4257808" y="1407964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4257808" y="1467035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1D.20010.022651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4436281" y="5246234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4417243" y="5318171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1D.20010.022339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1C40A8-65FA-4CDF-B0D3-B09013405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81" y="1928744"/>
            <a:ext cx="1402885" cy="19690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79E56BE-3CD9-436F-AC19-854BD6642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756" y="5696482"/>
            <a:ext cx="1574230" cy="212767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FC1CD1B-26FF-458D-BC14-67B74463720B}"/>
              </a:ext>
            </a:extLst>
          </p:cNvPr>
          <p:cNvSpPr txBox="1"/>
          <p:nvPr/>
        </p:nvSpPr>
        <p:spPr>
          <a:xfrm>
            <a:off x="247467" y="1747220"/>
            <a:ext cx="373029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 de interior con lente fija de 4mm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3MP (2304x1296)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 de doble banda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 bidireccional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nocturna IR hasta 15m y luz blanca 8m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Tilt (paneo/inclinación) hasta 350°/180°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Ranura para tarjeta microSD hasta 512GB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</a:t>
            </a:r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</a:t>
            </a:r>
            <a:endParaRPr lang="es-ES" sz="13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11E50E3-598B-4D38-A54A-F071DD5E4110}"/>
              </a:ext>
            </a:extLst>
          </p:cNvPr>
          <p:cNvSpPr txBox="1"/>
          <p:nvPr/>
        </p:nvSpPr>
        <p:spPr>
          <a:xfrm>
            <a:off x="245912" y="5775432"/>
            <a:ext cx="344753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</a:t>
            </a:r>
            <a:r>
              <a:rPr lang="es-ES" sz="1300" b="1" dirty="0" err="1">
                <a:solidFill>
                  <a:schemeClr val="bg1"/>
                </a:solidFill>
              </a:rPr>
              <a:t>Wi</a:t>
            </a:r>
            <a:r>
              <a:rPr lang="es-ES" sz="1300" b="1" dirty="0">
                <a:solidFill>
                  <a:schemeClr val="bg1"/>
                </a:solidFill>
              </a:rPr>
              <a:t>-Fi PT (Pan/Tilt) de 4MP con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Pan Tilt Pan 355°, Tilt 90°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4 MP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Tecnología Color </a:t>
            </a:r>
            <a:r>
              <a:rPr lang="es-ES" sz="1300" b="1" dirty="0" err="1">
                <a:solidFill>
                  <a:schemeClr val="bg1"/>
                </a:solidFill>
              </a:rPr>
              <a:t>Maker</a:t>
            </a:r>
            <a:r>
              <a:rPr lang="es-ES" sz="1300" b="1" dirty="0">
                <a:solidFill>
                  <a:schemeClr val="bg1"/>
                </a:solidFill>
              </a:rPr>
              <a:t>, ofreciendo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hasta 2560x1440@20fps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IR hasta 15-20m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bidireccional (micrófono/altavoz)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Ranura para microSD (hasta 512GB)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H.265/S+265</a:t>
            </a:r>
          </a:p>
        </p:txBody>
      </p:sp>
    </p:spTree>
    <p:extLst>
      <p:ext uri="{BB962C8B-B14F-4D97-AF65-F5344CB8AC3E}">
        <p14:creationId xmlns:p14="http://schemas.microsoft.com/office/powerpoint/2010/main" val="1472752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2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71899" y="805105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TC-H363N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469395" y="4653076"/>
            <a:ext cx="1569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TC-H334S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75815" y="128740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50970" y="1346477"/>
            <a:ext cx="2358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 20010.021878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133956" y="4978044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150969" y="5049074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1D.20010.020585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C2F773-ADB2-4FE4-A418-31CC38EB0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5" y="1781335"/>
            <a:ext cx="1655967" cy="25366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777030-24A3-4FC4-8255-4F750706B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61" y="5450454"/>
            <a:ext cx="1625001" cy="240614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3A323B-5747-4E04-8400-1275827CD142}"/>
              </a:ext>
            </a:extLst>
          </p:cNvPr>
          <p:cNvSpPr txBox="1"/>
          <p:nvPr/>
        </p:nvSpPr>
        <p:spPr>
          <a:xfrm>
            <a:off x="2758331" y="1091886"/>
            <a:ext cx="3930980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</a:rPr>
              <a:t>•	</a:t>
            </a:r>
            <a:r>
              <a:rPr lang="es-ES" sz="1300" b="1" dirty="0">
                <a:solidFill>
                  <a:schemeClr val="bg1"/>
                </a:solidFill>
              </a:rPr>
              <a:t>Cámara de seguridad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IP para exterior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Doble lente (panorámica y detalle)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a color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de hasta 6MP (3MP por lente)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Audio bidireccional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Conectividad </a:t>
            </a:r>
            <a:r>
              <a:rPr lang="es-ES" sz="1300" b="1" dirty="0" err="1">
                <a:solidFill>
                  <a:schemeClr val="bg1"/>
                </a:solidFill>
              </a:rPr>
              <a:t>Wi</a:t>
            </a:r>
            <a:r>
              <a:rPr lang="es-ES" sz="1300" b="1" dirty="0">
                <a:solidFill>
                  <a:schemeClr val="bg1"/>
                </a:solidFill>
              </a:rPr>
              <a:t>-Fi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IP66/IP67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Funciones inteligentes de análisis de video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H.265+  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Carcasa de plástico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Luces LED rojas y azules para disuasión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D0D637-7FF7-4B2A-B2AD-3A6A8B20B412}"/>
              </a:ext>
            </a:extLst>
          </p:cNvPr>
          <p:cNvSpPr txBox="1"/>
          <p:nvPr/>
        </p:nvSpPr>
        <p:spPr>
          <a:xfrm>
            <a:off x="2828151" y="4837742"/>
            <a:ext cx="393097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schemeClr val="bg1"/>
                </a:solidFill>
              </a:rPr>
              <a:t>•</a:t>
            </a:r>
            <a:r>
              <a:rPr lang="es-ES" sz="1300" b="1" dirty="0">
                <a:solidFill>
                  <a:schemeClr val="bg1"/>
                </a:solidFill>
              </a:rPr>
              <a:t>	Cámara PTZ para exteriores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Resolución Full HD (1080p)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Zoom óptico potente (23x o 25x según versión)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IR de hasta 150m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eficiente (H.265/S+265)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Funciones inteligentes de análisis de video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como seguimiento automático y detección de 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personas/vehículos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IP66/IK10. </a:t>
            </a:r>
          </a:p>
        </p:txBody>
      </p:sp>
    </p:spTree>
    <p:extLst>
      <p:ext uri="{BB962C8B-B14F-4D97-AF65-F5344CB8AC3E}">
        <p14:creationId xmlns:p14="http://schemas.microsoft.com/office/powerpoint/2010/main" val="233746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2656702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930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698231" y="888925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TC-H343K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175815" y="1287406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150971" y="1346477"/>
            <a:ext cx="2358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 20010.024075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8C3B97A-AAB8-42BC-969F-C5D1D7ED99D9}"/>
              </a:ext>
            </a:extLst>
          </p:cNvPr>
          <p:cNvSpPr txBox="1"/>
          <p:nvPr/>
        </p:nvSpPr>
        <p:spPr>
          <a:xfrm>
            <a:off x="2958367" y="1654254"/>
            <a:ext cx="3723817" cy="214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IP domo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PT (Pan/Tilt)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solar 4G de 4MP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Incluye batería y panel solar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Visión nocturna IR de 30m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Ranura MicroSD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Resistencia IP65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Comunicación 4G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Funciones de alarma audio-visual y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monitoreo remoto.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EA7197-B61B-4DF2-8EB4-C7751AE3F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4476"/>
            <a:ext cx="2656702" cy="25717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A81663-3846-47BE-9B60-6EDA0C0B1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47" y="1970392"/>
            <a:ext cx="1755800" cy="163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1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551DBC9-A266-483B-AA8E-A102978F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28977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AC261D3A-C982-4F6F-9CE0-2DB8371E5F34}"/>
              </a:ext>
            </a:extLst>
          </p:cNvPr>
          <p:cNvSpPr/>
          <p:nvPr/>
        </p:nvSpPr>
        <p:spPr>
          <a:xfrm>
            <a:off x="4280452" y="6533322"/>
            <a:ext cx="2067339" cy="2120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25E89D-F989-4276-8A5E-10E60B5C55DE}"/>
              </a:ext>
            </a:extLst>
          </p:cNvPr>
          <p:cNvSpPr txBox="1"/>
          <p:nvPr/>
        </p:nvSpPr>
        <p:spPr>
          <a:xfrm>
            <a:off x="4420728" y="7270330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EXCELENTE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PRECIO</a:t>
            </a:r>
          </a:p>
        </p:txBody>
      </p:sp>
    </p:spTree>
    <p:extLst>
      <p:ext uri="{BB962C8B-B14F-4D97-AF65-F5344CB8AC3E}">
        <p14:creationId xmlns:p14="http://schemas.microsoft.com/office/powerpoint/2010/main" val="409569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>
            <a:off x="3429000" y="0"/>
            <a:ext cx="3429000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654B81-9C0D-40DB-A5BD-EDCE53AAFADC}"/>
              </a:ext>
            </a:extLst>
          </p:cNvPr>
          <p:cNvSpPr txBox="1"/>
          <p:nvPr/>
        </p:nvSpPr>
        <p:spPr>
          <a:xfrm>
            <a:off x="3574160" y="4005645"/>
            <a:ext cx="313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SERIE PRO</a:t>
            </a:r>
            <a:endParaRPr lang="es-ES" sz="6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C4CE76-8572-4D49-8BF8-93B6892F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898"/>
            <a:ext cx="3770786" cy="3770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7A6BC3-36DE-47E0-939A-B548A6DFB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7" y="7900308"/>
            <a:ext cx="3255546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3A9FBFC-AEA7-40C5-9CC2-370F261A8B5E}"/>
              </a:ext>
            </a:extLst>
          </p:cNvPr>
          <p:cNvSpPr/>
          <p:nvPr/>
        </p:nvSpPr>
        <p:spPr>
          <a:xfrm flipV="1">
            <a:off x="-33707" y="0"/>
            <a:ext cx="4201297" cy="9144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C165EB-CD2E-4F76-8FDA-5785132C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21" y="328253"/>
            <a:ext cx="1755800" cy="57917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660FDD0-EB7E-41CD-9289-54D33CD99174}"/>
              </a:ext>
            </a:extLst>
          </p:cNvPr>
          <p:cNvSpPr txBox="1"/>
          <p:nvPr/>
        </p:nvSpPr>
        <p:spPr>
          <a:xfrm>
            <a:off x="4780224" y="1009483"/>
            <a:ext cx="119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TC-H324S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AFC6C94-F276-479E-B3EF-A1527BF6BB73}"/>
              </a:ext>
            </a:extLst>
          </p:cNvPr>
          <p:cNvSpPr txBox="1"/>
          <p:nvPr/>
        </p:nvSpPr>
        <p:spPr>
          <a:xfrm>
            <a:off x="4777714" y="5043110"/>
            <a:ext cx="1553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TC-H366V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93CED8-389E-49E4-8C04-612232235A0C}"/>
              </a:ext>
            </a:extLst>
          </p:cNvPr>
          <p:cNvSpPr/>
          <p:nvPr/>
        </p:nvSpPr>
        <p:spPr>
          <a:xfrm>
            <a:off x="4257808" y="1407964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5A4392E-A173-46B1-B7E0-CCFD0BFFA849}"/>
              </a:ext>
            </a:extLst>
          </p:cNvPr>
          <p:cNvSpPr txBox="1"/>
          <p:nvPr/>
        </p:nvSpPr>
        <p:spPr>
          <a:xfrm>
            <a:off x="4257809" y="1467035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1D.20010.020191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2FC9417-57D7-4E64-A3F8-24C2B784748D}"/>
              </a:ext>
            </a:extLst>
          </p:cNvPr>
          <p:cNvSpPr/>
          <p:nvPr/>
        </p:nvSpPr>
        <p:spPr>
          <a:xfrm>
            <a:off x="4455239" y="5395650"/>
            <a:ext cx="2240348" cy="42199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A9B65DD-878C-431B-B9A1-ABEF79C9D60C}"/>
              </a:ext>
            </a:extLst>
          </p:cNvPr>
          <p:cNvSpPr txBox="1"/>
          <p:nvPr/>
        </p:nvSpPr>
        <p:spPr>
          <a:xfrm>
            <a:off x="4436202" y="5467587"/>
            <a:ext cx="2308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/>
              <a:t>CÓDIGO: </a:t>
            </a:r>
            <a:r>
              <a:rPr lang="es-ES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1D.20010.020218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287672-7C99-48F2-A777-01F88F471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696" y="1966555"/>
            <a:ext cx="1697122" cy="28285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7FA879-8C49-4AAB-92DF-3BCD13C47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002" y="5872788"/>
            <a:ext cx="1710425" cy="2445244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9A2E0F80-7D3F-40AC-A9D3-BC2E42737E62}"/>
              </a:ext>
            </a:extLst>
          </p:cNvPr>
          <p:cNvSpPr txBox="1"/>
          <p:nvPr/>
        </p:nvSpPr>
        <p:spPr>
          <a:xfrm>
            <a:off x="40138" y="2187973"/>
            <a:ext cx="4127451" cy="190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Cámara PTZ (Pan-Tilt-Zoom)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para exteriores de 2MP (1080p)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 CMOS de 1/2.8"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Zoom óptico 23x, Visión nocturna IR hasta 150m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Cesión de video avanzada (S+265, H.265, H.264)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 de personas/vehículos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Protección IP66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3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 para vigilancia detallada en exteriores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s-ES" sz="1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A8A24ED-F461-4A63-953A-E6924F4B59E0}"/>
              </a:ext>
            </a:extLst>
          </p:cNvPr>
          <p:cNvSpPr txBox="1"/>
          <p:nvPr/>
        </p:nvSpPr>
        <p:spPr>
          <a:xfrm>
            <a:off x="105024" y="5322483"/>
            <a:ext cx="4062565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•	Cámara PTZ panorámica de 6 MP diseñada para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vigilancia profesional en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Exteriores que requieren control total, precisión y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máxima claridad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Doble flujo —panorámico de 4 MP y vista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principal de 6 MP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Zoom óptico 25X y lente de 2.8 mm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Tecnología Polar Day LED y visión infrarroja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            absoluta oscuridad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Construcción IP66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Compatibilidad ONVIF 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Funciones avanzadas como:</a:t>
            </a:r>
          </a:p>
          <a:p>
            <a:pPr lvl="1"/>
            <a:r>
              <a:rPr lang="es-ES" sz="1300" b="1" dirty="0">
                <a:solidFill>
                  <a:schemeClr val="bg1"/>
                </a:solidFill>
              </a:rPr>
              <a:t>o	Auto-Tracking AEW</a:t>
            </a:r>
          </a:p>
          <a:p>
            <a:pPr lvl="1"/>
            <a:r>
              <a:rPr lang="es-ES" sz="1300" b="1" dirty="0">
                <a:solidFill>
                  <a:schemeClr val="bg1"/>
                </a:solidFill>
              </a:rPr>
              <a:t>o	Detección inteligente SMD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Soporte 3D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Compresión eficiente</a:t>
            </a:r>
          </a:p>
          <a:p>
            <a:r>
              <a:rPr lang="es-ES" sz="1300" b="1" dirty="0">
                <a:solidFill>
                  <a:schemeClr val="bg1"/>
                </a:solidFill>
              </a:rPr>
              <a:t>•	Monitoreo remoto</a:t>
            </a:r>
          </a:p>
        </p:txBody>
      </p:sp>
    </p:spTree>
    <p:extLst>
      <p:ext uri="{BB962C8B-B14F-4D97-AF65-F5344CB8AC3E}">
        <p14:creationId xmlns:p14="http://schemas.microsoft.com/office/powerpoint/2010/main" val="137030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8423B9F-0BAF-4DA7-A3CE-5A58FC42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63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13429</TotalTime>
  <Words>745</Words>
  <Application>Microsoft Office PowerPoint</Application>
  <PresentationFormat>Carta (216 x 279 mm)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Eras Bold ITC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ASIS PANAMA CAPITULO 235</dc:creator>
  <cp:lastModifiedBy>ASIS PANAMA CAPITULO 235</cp:lastModifiedBy>
  <cp:revision>163</cp:revision>
  <dcterms:created xsi:type="dcterms:W3CDTF">2026-01-07T01:48:42Z</dcterms:created>
  <dcterms:modified xsi:type="dcterms:W3CDTF">2026-02-21T18:32:41Z</dcterms:modified>
</cp:coreProperties>
</file>