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1"/>
  </p:notesMasterIdLst>
  <p:sldIdLst>
    <p:sldId id="262" r:id="rId2"/>
    <p:sldId id="277" r:id="rId3"/>
    <p:sldId id="278" r:id="rId4"/>
    <p:sldId id="279" r:id="rId5"/>
    <p:sldId id="292" r:id="rId6"/>
    <p:sldId id="296" r:id="rId7"/>
    <p:sldId id="291" r:id="rId8"/>
    <p:sldId id="295" r:id="rId9"/>
    <p:sldId id="302" r:id="rId10"/>
    <p:sldId id="301" r:id="rId11"/>
    <p:sldId id="309" r:id="rId12"/>
    <p:sldId id="303" r:id="rId13"/>
    <p:sldId id="297" r:id="rId14"/>
    <p:sldId id="298" r:id="rId15"/>
    <p:sldId id="300" r:id="rId16"/>
    <p:sldId id="299" r:id="rId17"/>
    <p:sldId id="311" r:id="rId18"/>
    <p:sldId id="312" r:id="rId19"/>
    <p:sldId id="314" r:id="rId20"/>
    <p:sldId id="313" r:id="rId21"/>
    <p:sldId id="315" r:id="rId22"/>
    <p:sldId id="316" r:id="rId23"/>
    <p:sldId id="317" r:id="rId24"/>
    <p:sldId id="307" r:id="rId25"/>
    <p:sldId id="308" r:id="rId26"/>
    <p:sldId id="310" r:id="rId27"/>
    <p:sldId id="318" r:id="rId28"/>
    <p:sldId id="319" r:id="rId29"/>
    <p:sldId id="306" r:id="rId30"/>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F1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36" autoAdjust="0"/>
    <p:restoredTop sz="94660"/>
  </p:normalViewPr>
  <p:slideViewPr>
    <p:cSldViewPr snapToGrid="0">
      <p:cViewPr varScale="1">
        <p:scale>
          <a:sx n="58" d="100"/>
          <a:sy n="58" d="100"/>
        </p:scale>
        <p:origin x="2333" y="77"/>
      </p:cViewPr>
      <p:guideLst/>
    </p:cSldViewPr>
  </p:slideViewPr>
  <p:notesTextViewPr>
    <p:cViewPr>
      <p:scale>
        <a:sx n="1" d="1"/>
        <a:sy n="1" d="1"/>
      </p:scale>
      <p:origin x="0" y="0"/>
    </p:cViewPr>
  </p:notesTextViewPr>
  <p:sorterViewPr>
    <p:cViewPr>
      <p:scale>
        <a:sx n="100" d="100"/>
        <a:sy n="100" d="100"/>
      </p:scale>
      <p:origin x="0" y="-1204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7F689E-55AC-4778-BF6F-A2B6DEFF2BFA}" type="datetimeFigureOut">
              <a:rPr lang="es-ES" smtClean="0"/>
              <a:t>21/02/2026</a:t>
            </a:fld>
            <a:endParaRPr lang="es-ES"/>
          </a:p>
        </p:txBody>
      </p:sp>
      <p:sp>
        <p:nvSpPr>
          <p:cNvPr id="4" name="Marcador de imagen de diapositiva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7B974E-BA9B-4718-865E-F224BEC7CEB4}" type="slidenum">
              <a:rPr lang="es-ES" smtClean="0"/>
              <a:t>‹Nº›</a:t>
            </a:fld>
            <a:endParaRPr lang="es-ES"/>
          </a:p>
        </p:txBody>
      </p:sp>
    </p:spTree>
    <p:extLst>
      <p:ext uri="{BB962C8B-B14F-4D97-AF65-F5344CB8AC3E}">
        <p14:creationId xmlns:p14="http://schemas.microsoft.com/office/powerpoint/2010/main" val="61839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47B974E-BA9B-4718-865E-F224BEC7CEB4}" type="slidenum">
              <a:rPr lang="es-ES" smtClean="0"/>
              <a:t>24</a:t>
            </a:fld>
            <a:endParaRPr lang="es-ES"/>
          </a:p>
        </p:txBody>
      </p:sp>
    </p:spTree>
    <p:extLst>
      <p:ext uri="{BB962C8B-B14F-4D97-AF65-F5344CB8AC3E}">
        <p14:creationId xmlns:p14="http://schemas.microsoft.com/office/powerpoint/2010/main" val="135987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endParaRPr lang="es-ES" dirty="0"/>
          </a:p>
        </p:txBody>
      </p:sp>
      <p:sp>
        <p:nvSpPr>
          <p:cNvPr id="4" name="Marcador de número de diapositiva 3"/>
          <p:cNvSpPr>
            <a:spLocks noGrp="1"/>
          </p:cNvSpPr>
          <p:nvPr>
            <p:ph type="sldNum" sz="quarter" idx="5"/>
          </p:nvPr>
        </p:nvSpPr>
        <p:spPr/>
        <p:txBody>
          <a:bodyPr/>
          <a:lstStyle/>
          <a:p>
            <a:fld id="{D47B974E-BA9B-4718-865E-F224BEC7CEB4}" type="slidenum">
              <a:rPr lang="es-ES" smtClean="0"/>
              <a:t>28</a:t>
            </a:fld>
            <a:endParaRPr lang="es-ES"/>
          </a:p>
        </p:txBody>
      </p:sp>
    </p:spTree>
    <p:extLst>
      <p:ext uri="{BB962C8B-B14F-4D97-AF65-F5344CB8AC3E}">
        <p14:creationId xmlns:p14="http://schemas.microsoft.com/office/powerpoint/2010/main" val="744719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BA4FB9E-29AE-41CA-913E-2B6B0D22C3AC}" type="datetimeFigureOut">
              <a:rPr lang="es-ES" smtClean="0"/>
              <a:t>21/02/2026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14796FF-70A3-4717-8977-96EB43C98441}" type="slidenum">
              <a:rPr lang="es-ES" smtClean="0"/>
              <a:t>‹Nº›</a:t>
            </a:fld>
            <a:endParaRPr lang="es-ES"/>
          </a:p>
        </p:txBody>
      </p:sp>
    </p:spTree>
    <p:extLst>
      <p:ext uri="{BB962C8B-B14F-4D97-AF65-F5344CB8AC3E}">
        <p14:creationId xmlns:p14="http://schemas.microsoft.com/office/powerpoint/2010/main" val="2605180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BA4FB9E-29AE-41CA-913E-2B6B0D22C3AC}" type="datetimeFigureOut">
              <a:rPr lang="es-ES" smtClean="0"/>
              <a:t>21/02/2026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14796FF-70A3-4717-8977-96EB43C98441}" type="slidenum">
              <a:rPr lang="es-ES" smtClean="0"/>
              <a:t>‹Nº›</a:t>
            </a:fld>
            <a:endParaRPr lang="es-ES"/>
          </a:p>
        </p:txBody>
      </p:sp>
    </p:spTree>
    <p:extLst>
      <p:ext uri="{BB962C8B-B14F-4D97-AF65-F5344CB8AC3E}">
        <p14:creationId xmlns:p14="http://schemas.microsoft.com/office/powerpoint/2010/main" val="3755207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BA4FB9E-29AE-41CA-913E-2B6B0D22C3AC}" type="datetimeFigureOut">
              <a:rPr lang="es-ES" smtClean="0"/>
              <a:t>21/02/2026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14796FF-70A3-4717-8977-96EB43C98441}" type="slidenum">
              <a:rPr lang="es-ES" smtClean="0"/>
              <a:t>‹Nº›</a:t>
            </a:fld>
            <a:endParaRPr lang="es-ES"/>
          </a:p>
        </p:txBody>
      </p:sp>
    </p:spTree>
    <p:extLst>
      <p:ext uri="{BB962C8B-B14F-4D97-AF65-F5344CB8AC3E}">
        <p14:creationId xmlns:p14="http://schemas.microsoft.com/office/powerpoint/2010/main" val="1211624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BA4FB9E-29AE-41CA-913E-2B6B0D22C3AC}" type="datetimeFigureOut">
              <a:rPr lang="es-ES" smtClean="0"/>
              <a:t>21/02/2026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14796FF-70A3-4717-8977-96EB43C98441}" type="slidenum">
              <a:rPr lang="es-ES" smtClean="0"/>
              <a:t>‹Nº›</a:t>
            </a:fld>
            <a:endParaRPr lang="es-ES"/>
          </a:p>
        </p:txBody>
      </p:sp>
    </p:spTree>
    <p:extLst>
      <p:ext uri="{BB962C8B-B14F-4D97-AF65-F5344CB8AC3E}">
        <p14:creationId xmlns:p14="http://schemas.microsoft.com/office/powerpoint/2010/main" val="4294459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BA4FB9E-29AE-41CA-913E-2B6B0D22C3AC}" type="datetimeFigureOut">
              <a:rPr lang="es-ES" smtClean="0"/>
              <a:t>21/02/2026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14796FF-70A3-4717-8977-96EB43C98441}" type="slidenum">
              <a:rPr lang="es-ES" smtClean="0"/>
              <a:t>‹Nº›</a:t>
            </a:fld>
            <a:endParaRPr lang="es-ES"/>
          </a:p>
        </p:txBody>
      </p:sp>
    </p:spTree>
    <p:extLst>
      <p:ext uri="{BB962C8B-B14F-4D97-AF65-F5344CB8AC3E}">
        <p14:creationId xmlns:p14="http://schemas.microsoft.com/office/powerpoint/2010/main" val="11558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BA4FB9E-29AE-41CA-913E-2B6B0D22C3AC}" type="datetimeFigureOut">
              <a:rPr lang="es-ES" smtClean="0"/>
              <a:t>21/02/2026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D14796FF-70A3-4717-8977-96EB43C98441}" type="slidenum">
              <a:rPr lang="es-ES" smtClean="0"/>
              <a:t>‹Nº›</a:t>
            </a:fld>
            <a:endParaRPr lang="es-ES"/>
          </a:p>
        </p:txBody>
      </p:sp>
    </p:spTree>
    <p:extLst>
      <p:ext uri="{BB962C8B-B14F-4D97-AF65-F5344CB8AC3E}">
        <p14:creationId xmlns:p14="http://schemas.microsoft.com/office/powerpoint/2010/main" val="3480601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472381" y="3340100"/>
            <a:ext cx="2901255" cy="491278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3471863" y="3340100"/>
            <a:ext cx="2915543" cy="491278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BA4FB9E-29AE-41CA-913E-2B6B0D22C3AC}" type="datetimeFigureOut">
              <a:rPr lang="es-ES" smtClean="0"/>
              <a:t>21/02/2026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D14796FF-70A3-4717-8977-96EB43C98441}" type="slidenum">
              <a:rPr lang="es-ES" smtClean="0"/>
              <a:t>‹Nº›</a:t>
            </a:fld>
            <a:endParaRPr lang="es-ES"/>
          </a:p>
        </p:txBody>
      </p:sp>
    </p:spTree>
    <p:extLst>
      <p:ext uri="{BB962C8B-B14F-4D97-AF65-F5344CB8AC3E}">
        <p14:creationId xmlns:p14="http://schemas.microsoft.com/office/powerpoint/2010/main" val="2205493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BA4FB9E-29AE-41CA-913E-2B6B0D22C3AC}" type="datetimeFigureOut">
              <a:rPr lang="es-ES" smtClean="0"/>
              <a:t>21/02/2026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D14796FF-70A3-4717-8977-96EB43C98441}" type="slidenum">
              <a:rPr lang="es-ES" smtClean="0"/>
              <a:t>‹Nº›</a:t>
            </a:fld>
            <a:endParaRPr lang="es-ES"/>
          </a:p>
        </p:txBody>
      </p:sp>
    </p:spTree>
    <p:extLst>
      <p:ext uri="{BB962C8B-B14F-4D97-AF65-F5344CB8AC3E}">
        <p14:creationId xmlns:p14="http://schemas.microsoft.com/office/powerpoint/2010/main" val="733892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A4FB9E-29AE-41CA-913E-2B6B0D22C3AC}" type="datetimeFigureOut">
              <a:rPr lang="es-ES" smtClean="0"/>
              <a:t>21/02/2026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D14796FF-70A3-4717-8977-96EB43C98441}" type="slidenum">
              <a:rPr lang="es-ES" smtClean="0"/>
              <a:t>‹Nº›</a:t>
            </a:fld>
            <a:endParaRPr lang="es-ES"/>
          </a:p>
        </p:txBody>
      </p:sp>
    </p:spTree>
    <p:extLst>
      <p:ext uri="{BB962C8B-B14F-4D97-AF65-F5344CB8AC3E}">
        <p14:creationId xmlns:p14="http://schemas.microsoft.com/office/powerpoint/2010/main" val="4194851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BA4FB9E-29AE-41CA-913E-2B6B0D22C3AC}" type="datetimeFigureOut">
              <a:rPr lang="es-ES" smtClean="0"/>
              <a:t>21/02/2026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D14796FF-70A3-4717-8977-96EB43C98441}" type="slidenum">
              <a:rPr lang="es-ES" smtClean="0"/>
              <a:t>‹Nº›</a:t>
            </a:fld>
            <a:endParaRPr lang="es-ES"/>
          </a:p>
        </p:txBody>
      </p:sp>
    </p:spTree>
    <p:extLst>
      <p:ext uri="{BB962C8B-B14F-4D97-AF65-F5344CB8AC3E}">
        <p14:creationId xmlns:p14="http://schemas.microsoft.com/office/powerpoint/2010/main" val="1483222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BA4FB9E-29AE-41CA-913E-2B6B0D22C3AC}" type="datetimeFigureOut">
              <a:rPr lang="es-ES" smtClean="0"/>
              <a:t>21/02/2026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D14796FF-70A3-4717-8977-96EB43C98441}" type="slidenum">
              <a:rPr lang="es-ES" smtClean="0"/>
              <a:t>‹Nº›</a:t>
            </a:fld>
            <a:endParaRPr lang="es-ES"/>
          </a:p>
        </p:txBody>
      </p:sp>
    </p:spTree>
    <p:extLst>
      <p:ext uri="{BB962C8B-B14F-4D97-AF65-F5344CB8AC3E}">
        <p14:creationId xmlns:p14="http://schemas.microsoft.com/office/powerpoint/2010/main" val="700125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CBA4FB9E-29AE-41CA-913E-2B6B0D22C3AC}" type="datetimeFigureOut">
              <a:rPr lang="es-ES" smtClean="0"/>
              <a:t>21/02/2026</a:t>
            </a:fld>
            <a:endParaRPr lang="es-E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D14796FF-70A3-4717-8977-96EB43C98441}" type="slidenum">
              <a:rPr lang="es-ES" smtClean="0"/>
              <a:t>‹Nº›</a:t>
            </a:fld>
            <a:endParaRPr lang="es-ES"/>
          </a:p>
        </p:txBody>
      </p:sp>
    </p:spTree>
    <p:extLst>
      <p:ext uri="{BB962C8B-B14F-4D97-AF65-F5344CB8AC3E}">
        <p14:creationId xmlns:p14="http://schemas.microsoft.com/office/powerpoint/2010/main" val="20765624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image" Target="../media/image34.emf"/></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7.xml"/><Relationship Id="rId5" Type="http://schemas.openxmlformats.org/officeDocument/2006/relationships/image" Target="../media/image39.emf"/><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7.xml"/><Relationship Id="rId5" Type="http://schemas.openxmlformats.org/officeDocument/2006/relationships/image" Target="../media/image43.emf"/><Relationship Id="rId4" Type="http://schemas.openxmlformats.org/officeDocument/2006/relationships/image" Target="../media/image42.emf"/></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emf"/><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emf"/><Relationship Id="rId7"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hyperlink" Target="http://www.quanticopty.com/" TargetMode="External"/><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7.xml"/><Relationship Id="rId4" Type="http://schemas.openxmlformats.org/officeDocument/2006/relationships/hyperlink" Target="mailto:ventas@quanticoglobalsystems.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D23893E-487A-405B-9706-241FABC54ECF}"/>
              </a:ext>
            </a:extLst>
          </p:cNvPr>
          <p:cNvPicPr>
            <a:picLocks noChangeAspect="1"/>
          </p:cNvPicPr>
          <p:nvPr/>
        </p:nvPicPr>
        <p:blipFill>
          <a:blip r:embed="rId2"/>
          <a:stretch>
            <a:fillRect/>
          </a:stretch>
        </p:blipFill>
        <p:spPr>
          <a:xfrm>
            <a:off x="0" y="0"/>
            <a:ext cx="6858000" cy="9144000"/>
          </a:xfrm>
          <a:prstGeom prst="rect">
            <a:avLst/>
          </a:prstGeom>
        </p:spPr>
      </p:pic>
      <p:pic>
        <p:nvPicPr>
          <p:cNvPr id="11" name="Imagen 10">
            <a:extLst>
              <a:ext uri="{FF2B5EF4-FFF2-40B4-BE49-F238E27FC236}">
                <a16:creationId xmlns:a16="http://schemas.microsoft.com/office/drawing/2014/main" id="{87E10525-E77C-407A-BC23-EA1B454A8DB1}"/>
              </a:ext>
            </a:extLst>
          </p:cNvPr>
          <p:cNvPicPr>
            <a:picLocks noChangeAspect="1"/>
          </p:cNvPicPr>
          <p:nvPr/>
        </p:nvPicPr>
        <p:blipFill>
          <a:blip r:embed="rId3"/>
          <a:stretch>
            <a:fillRect/>
          </a:stretch>
        </p:blipFill>
        <p:spPr>
          <a:xfrm>
            <a:off x="4372701" y="5380383"/>
            <a:ext cx="2485299" cy="3601690"/>
          </a:xfrm>
          <a:prstGeom prst="rect">
            <a:avLst/>
          </a:prstGeom>
        </p:spPr>
      </p:pic>
    </p:spTree>
    <p:extLst>
      <p:ext uri="{BB962C8B-B14F-4D97-AF65-F5344CB8AC3E}">
        <p14:creationId xmlns:p14="http://schemas.microsoft.com/office/powerpoint/2010/main" val="259999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41A3B55-5D0F-45F6-A8A6-9D43D2746440}"/>
              </a:ext>
            </a:extLst>
          </p:cNvPr>
          <p:cNvPicPr>
            <a:picLocks noChangeAspect="1"/>
          </p:cNvPicPr>
          <p:nvPr/>
        </p:nvPicPr>
        <p:blipFill>
          <a:blip r:embed="rId2"/>
          <a:stretch>
            <a:fillRect/>
          </a:stretch>
        </p:blipFill>
        <p:spPr>
          <a:xfrm>
            <a:off x="0" y="628839"/>
            <a:ext cx="6858000" cy="7886322"/>
          </a:xfrm>
          <a:prstGeom prst="rect">
            <a:avLst/>
          </a:prstGeom>
        </p:spPr>
      </p:pic>
    </p:spTree>
    <p:extLst>
      <p:ext uri="{BB962C8B-B14F-4D97-AF65-F5344CB8AC3E}">
        <p14:creationId xmlns:p14="http://schemas.microsoft.com/office/powerpoint/2010/main" val="3942572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3A9FBFC-AEA7-40C5-9CC2-370F261A8B5E}"/>
              </a:ext>
            </a:extLst>
          </p:cNvPr>
          <p:cNvSpPr/>
          <p:nvPr/>
        </p:nvSpPr>
        <p:spPr>
          <a:xfrm>
            <a:off x="3429000" y="0"/>
            <a:ext cx="3429000" cy="9144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p:txBody>
      </p:sp>
      <p:sp>
        <p:nvSpPr>
          <p:cNvPr id="6" name="CuadroTexto 5">
            <a:extLst>
              <a:ext uri="{FF2B5EF4-FFF2-40B4-BE49-F238E27FC236}">
                <a16:creationId xmlns:a16="http://schemas.microsoft.com/office/drawing/2014/main" id="{B6654B81-9C0D-40DB-A5BD-EDCE53AAFADC}"/>
              </a:ext>
            </a:extLst>
          </p:cNvPr>
          <p:cNvSpPr txBox="1"/>
          <p:nvPr/>
        </p:nvSpPr>
        <p:spPr>
          <a:xfrm>
            <a:off x="3613273" y="3761098"/>
            <a:ext cx="3060453" cy="923330"/>
          </a:xfrm>
          <a:prstGeom prst="rect">
            <a:avLst/>
          </a:prstGeom>
          <a:noFill/>
        </p:spPr>
        <p:txBody>
          <a:bodyPr wrap="none" rtlCol="0">
            <a:spAutoFit/>
          </a:bodyPr>
          <a:lstStyle/>
          <a:p>
            <a:r>
              <a:rPr lang="es-ES" sz="5400" b="1" dirty="0">
                <a:solidFill>
                  <a:schemeClr val="bg1"/>
                </a:solidFill>
              </a:rPr>
              <a:t>ALARMAS</a:t>
            </a:r>
            <a:endParaRPr lang="es-ES" sz="6600" b="1" dirty="0">
              <a:solidFill>
                <a:schemeClr val="bg1"/>
              </a:solidFill>
            </a:endParaRPr>
          </a:p>
        </p:txBody>
      </p:sp>
      <p:pic>
        <p:nvPicPr>
          <p:cNvPr id="7" name="Imagen 6">
            <a:extLst>
              <a:ext uri="{FF2B5EF4-FFF2-40B4-BE49-F238E27FC236}">
                <a16:creationId xmlns:a16="http://schemas.microsoft.com/office/drawing/2014/main" id="{C2C75D16-FFEE-4760-9F78-415C4D5DB2AC}"/>
              </a:ext>
            </a:extLst>
          </p:cNvPr>
          <p:cNvPicPr>
            <a:picLocks noChangeAspect="1"/>
          </p:cNvPicPr>
          <p:nvPr/>
        </p:nvPicPr>
        <p:blipFill>
          <a:blip r:embed="rId2"/>
          <a:stretch>
            <a:fillRect/>
          </a:stretch>
        </p:blipFill>
        <p:spPr>
          <a:xfrm>
            <a:off x="86727" y="7900308"/>
            <a:ext cx="3255546" cy="1243692"/>
          </a:xfrm>
          <a:prstGeom prst="rect">
            <a:avLst/>
          </a:prstGeom>
        </p:spPr>
      </p:pic>
      <p:pic>
        <p:nvPicPr>
          <p:cNvPr id="2" name="Imagen 1">
            <a:extLst>
              <a:ext uri="{FF2B5EF4-FFF2-40B4-BE49-F238E27FC236}">
                <a16:creationId xmlns:a16="http://schemas.microsoft.com/office/drawing/2014/main" id="{EA627253-AD3B-419D-96CB-B7BE228F9744}"/>
              </a:ext>
            </a:extLst>
          </p:cNvPr>
          <p:cNvPicPr>
            <a:picLocks noChangeAspect="1"/>
          </p:cNvPicPr>
          <p:nvPr/>
        </p:nvPicPr>
        <p:blipFill>
          <a:blip r:embed="rId3"/>
          <a:stretch>
            <a:fillRect/>
          </a:stretch>
        </p:blipFill>
        <p:spPr>
          <a:xfrm>
            <a:off x="495300" y="3003563"/>
            <a:ext cx="2438399" cy="2438399"/>
          </a:xfrm>
          <a:prstGeom prst="rect">
            <a:avLst/>
          </a:prstGeom>
        </p:spPr>
      </p:pic>
    </p:spTree>
    <p:extLst>
      <p:ext uri="{BB962C8B-B14F-4D97-AF65-F5344CB8AC3E}">
        <p14:creationId xmlns:p14="http://schemas.microsoft.com/office/powerpoint/2010/main" val="1668795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7D5D5DC-752F-4C2D-90DD-8C994EAF3CDE}"/>
              </a:ext>
            </a:extLst>
          </p:cNvPr>
          <p:cNvSpPr txBox="1"/>
          <p:nvPr/>
        </p:nvSpPr>
        <p:spPr>
          <a:xfrm>
            <a:off x="462170" y="311357"/>
            <a:ext cx="2504660" cy="6463308"/>
          </a:xfrm>
          <a:prstGeom prst="rect">
            <a:avLst/>
          </a:prstGeom>
          <a:noFill/>
        </p:spPr>
        <p:txBody>
          <a:bodyPr wrap="square">
            <a:spAutoFit/>
          </a:bodyPr>
          <a:lstStyle/>
          <a:p>
            <a:pPr algn="ctr"/>
            <a:r>
              <a:rPr lang="es-ES" sz="2400" b="1" dirty="0">
                <a:solidFill>
                  <a:schemeClr val="accent6">
                    <a:lumMod val="50000"/>
                  </a:schemeClr>
                </a:solidFill>
              </a:rPr>
              <a:t>Sistemas de Alarma  Profesiona</a:t>
            </a:r>
            <a:r>
              <a:rPr lang="es-ES" sz="2400" b="1" dirty="0"/>
              <a:t>l</a:t>
            </a:r>
          </a:p>
          <a:p>
            <a:endParaRPr lang="es-ES" dirty="0"/>
          </a:p>
          <a:p>
            <a:pPr algn="just"/>
            <a:r>
              <a:rPr lang="es-ES" dirty="0"/>
              <a:t>VIAS es un sistema de seguridad y automatización. Incluye todo lo que necesitas para tu casa o negocio: Video vigilancia, Automatización, Sistema de Alarma y Software de Gestión. La principal diferencia con los otros sistemas es la flexibilidad: Se puede ampliar el sistema agregando más dispositivos, más particiones, más usuarios y más paneles de control.</a:t>
            </a:r>
          </a:p>
        </p:txBody>
      </p:sp>
      <p:sp>
        <p:nvSpPr>
          <p:cNvPr id="4" name="Rectángulo 3">
            <a:extLst>
              <a:ext uri="{FF2B5EF4-FFF2-40B4-BE49-F238E27FC236}">
                <a16:creationId xmlns:a16="http://schemas.microsoft.com/office/drawing/2014/main" id="{5F1A743E-1CD6-4551-A795-46CFF36E476D}"/>
              </a:ext>
            </a:extLst>
          </p:cNvPr>
          <p:cNvSpPr/>
          <p:nvPr/>
        </p:nvSpPr>
        <p:spPr>
          <a:xfrm>
            <a:off x="3429000" y="-13252"/>
            <a:ext cx="3429000" cy="9144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p:txBody>
      </p:sp>
      <p:pic>
        <p:nvPicPr>
          <p:cNvPr id="6" name="Imagen 5">
            <a:extLst>
              <a:ext uri="{FF2B5EF4-FFF2-40B4-BE49-F238E27FC236}">
                <a16:creationId xmlns:a16="http://schemas.microsoft.com/office/drawing/2014/main" id="{E49D84D6-305B-4324-8E59-FA06553BF5AE}"/>
              </a:ext>
            </a:extLst>
          </p:cNvPr>
          <p:cNvPicPr>
            <a:picLocks noChangeAspect="1"/>
          </p:cNvPicPr>
          <p:nvPr/>
        </p:nvPicPr>
        <p:blipFill>
          <a:blip r:embed="rId2"/>
          <a:stretch>
            <a:fillRect/>
          </a:stretch>
        </p:blipFill>
        <p:spPr>
          <a:xfrm>
            <a:off x="3644349" y="3132816"/>
            <a:ext cx="3116198" cy="2878367"/>
          </a:xfrm>
          <a:prstGeom prst="rect">
            <a:avLst/>
          </a:prstGeom>
        </p:spPr>
      </p:pic>
      <p:pic>
        <p:nvPicPr>
          <p:cNvPr id="7" name="Imagen 6">
            <a:extLst>
              <a:ext uri="{FF2B5EF4-FFF2-40B4-BE49-F238E27FC236}">
                <a16:creationId xmlns:a16="http://schemas.microsoft.com/office/drawing/2014/main" id="{ADC26CEA-66C5-472B-838D-048BF01A88F7}"/>
              </a:ext>
            </a:extLst>
          </p:cNvPr>
          <p:cNvPicPr>
            <a:picLocks noChangeAspect="1"/>
          </p:cNvPicPr>
          <p:nvPr/>
        </p:nvPicPr>
        <p:blipFill>
          <a:blip r:embed="rId3"/>
          <a:stretch>
            <a:fillRect/>
          </a:stretch>
        </p:blipFill>
        <p:spPr>
          <a:xfrm>
            <a:off x="86727" y="7900308"/>
            <a:ext cx="3255546" cy="1243692"/>
          </a:xfrm>
          <a:prstGeom prst="rect">
            <a:avLst/>
          </a:prstGeom>
        </p:spPr>
      </p:pic>
    </p:spTree>
    <p:extLst>
      <p:ext uri="{BB962C8B-B14F-4D97-AF65-F5344CB8AC3E}">
        <p14:creationId xmlns:p14="http://schemas.microsoft.com/office/powerpoint/2010/main" val="2274714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IAS &quot;Video IOT Alarm System&quot; es- Home">
            <a:extLst>
              <a:ext uri="{FF2B5EF4-FFF2-40B4-BE49-F238E27FC236}">
                <a16:creationId xmlns:a16="http://schemas.microsoft.com/office/drawing/2014/main" id="{7FBDDE24-CCEC-48E3-B741-BB85FD756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529"/>
            <a:ext cx="6858000" cy="229235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58725EBD-658E-4F7C-B086-15084A6E1A2C}"/>
              </a:ext>
            </a:extLst>
          </p:cNvPr>
          <p:cNvPicPr>
            <a:picLocks noChangeAspect="1"/>
          </p:cNvPicPr>
          <p:nvPr/>
        </p:nvPicPr>
        <p:blipFill>
          <a:blip r:embed="rId3"/>
          <a:stretch>
            <a:fillRect/>
          </a:stretch>
        </p:blipFill>
        <p:spPr>
          <a:xfrm>
            <a:off x="0" y="3643313"/>
            <a:ext cx="6858000" cy="5500687"/>
          </a:xfrm>
          <a:prstGeom prst="rect">
            <a:avLst/>
          </a:prstGeom>
        </p:spPr>
      </p:pic>
    </p:spTree>
    <p:extLst>
      <p:ext uri="{BB962C8B-B14F-4D97-AF65-F5344CB8AC3E}">
        <p14:creationId xmlns:p14="http://schemas.microsoft.com/office/powerpoint/2010/main" val="607427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6330B2F-33FB-4BA2-8DE8-5220D74948C3}"/>
              </a:ext>
            </a:extLst>
          </p:cNvPr>
          <p:cNvPicPr>
            <a:picLocks noChangeAspect="1"/>
          </p:cNvPicPr>
          <p:nvPr/>
        </p:nvPicPr>
        <p:blipFill>
          <a:blip r:embed="rId2"/>
          <a:stretch>
            <a:fillRect/>
          </a:stretch>
        </p:blipFill>
        <p:spPr>
          <a:xfrm>
            <a:off x="2253229" y="2906476"/>
            <a:ext cx="4604771" cy="3472829"/>
          </a:xfrm>
          <a:prstGeom prst="rect">
            <a:avLst/>
          </a:prstGeom>
        </p:spPr>
      </p:pic>
      <p:pic>
        <p:nvPicPr>
          <p:cNvPr id="8194" name="Picture 2" descr="VIAS &quot;Video IOT Alarm System&quot; es- Alarm system">
            <a:extLst>
              <a:ext uri="{FF2B5EF4-FFF2-40B4-BE49-F238E27FC236}">
                <a16:creationId xmlns:a16="http://schemas.microsoft.com/office/drawing/2014/main" id="{24695FBA-80D5-4B05-B961-15228A03D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25619" cy="364434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934DCE60-5C6C-40F9-8E9C-B5FB5FE6BB02}"/>
              </a:ext>
            </a:extLst>
          </p:cNvPr>
          <p:cNvPicPr>
            <a:picLocks noChangeAspect="1"/>
          </p:cNvPicPr>
          <p:nvPr/>
        </p:nvPicPr>
        <p:blipFill>
          <a:blip r:embed="rId4"/>
          <a:stretch>
            <a:fillRect/>
          </a:stretch>
        </p:blipFill>
        <p:spPr>
          <a:xfrm>
            <a:off x="0" y="5671171"/>
            <a:ext cx="4598504" cy="3472829"/>
          </a:xfrm>
          <a:prstGeom prst="rect">
            <a:avLst/>
          </a:prstGeom>
        </p:spPr>
      </p:pic>
      <p:pic>
        <p:nvPicPr>
          <p:cNvPr id="4" name="Imagen 3">
            <a:extLst>
              <a:ext uri="{FF2B5EF4-FFF2-40B4-BE49-F238E27FC236}">
                <a16:creationId xmlns:a16="http://schemas.microsoft.com/office/drawing/2014/main" id="{E4017D98-3271-449D-9D92-D025A6E3D5F6}"/>
              </a:ext>
            </a:extLst>
          </p:cNvPr>
          <p:cNvPicPr>
            <a:picLocks noChangeAspect="1"/>
          </p:cNvPicPr>
          <p:nvPr/>
        </p:nvPicPr>
        <p:blipFill>
          <a:blip r:embed="rId5"/>
          <a:stretch>
            <a:fillRect/>
          </a:stretch>
        </p:blipFill>
        <p:spPr>
          <a:xfrm>
            <a:off x="185531" y="4254645"/>
            <a:ext cx="1882168" cy="806229"/>
          </a:xfrm>
          <a:prstGeom prst="rect">
            <a:avLst/>
          </a:prstGeom>
        </p:spPr>
      </p:pic>
    </p:spTree>
    <p:extLst>
      <p:ext uri="{BB962C8B-B14F-4D97-AF65-F5344CB8AC3E}">
        <p14:creationId xmlns:p14="http://schemas.microsoft.com/office/powerpoint/2010/main" val="3281167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01A13A5-67B0-463C-89B8-8AC346F7FDF2}"/>
              </a:ext>
            </a:extLst>
          </p:cNvPr>
          <p:cNvPicPr>
            <a:picLocks noChangeAspect="1"/>
          </p:cNvPicPr>
          <p:nvPr/>
        </p:nvPicPr>
        <p:blipFill>
          <a:blip r:embed="rId2"/>
          <a:stretch>
            <a:fillRect/>
          </a:stretch>
        </p:blipFill>
        <p:spPr>
          <a:xfrm>
            <a:off x="0" y="1143000"/>
            <a:ext cx="6858000" cy="6858000"/>
          </a:xfrm>
          <a:prstGeom prst="rect">
            <a:avLst/>
          </a:prstGeom>
        </p:spPr>
      </p:pic>
    </p:spTree>
    <p:extLst>
      <p:ext uri="{BB962C8B-B14F-4D97-AF65-F5344CB8AC3E}">
        <p14:creationId xmlns:p14="http://schemas.microsoft.com/office/powerpoint/2010/main" val="2160969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817A5C9-C570-43CA-B7AC-7A2BEE1E10E9}"/>
              </a:ext>
            </a:extLst>
          </p:cNvPr>
          <p:cNvPicPr>
            <a:picLocks noChangeAspect="1"/>
          </p:cNvPicPr>
          <p:nvPr/>
        </p:nvPicPr>
        <p:blipFill>
          <a:blip r:embed="rId2"/>
          <a:stretch>
            <a:fillRect/>
          </a:stretch>
        </p:blipFill>
        <p:spPr>
          <a:xfrm>
            <a:off x="0" y="5314122"/>
            <a:ext cx="3829878" cy="3829878"/>
          </a:xfrm>
          <a:prstGeom prst="rect">
            <a:avLst/>
          </a:prstGeom>
        </p:spPr>
      </p:pic>
      <p:pic>
        <p:nvPicPr>
          <p:cNvPr id="4" name="Imagen 3">
            <a:extLst>
              <a:ext uri="{FF2B5EF4-FFF2-40B4-BE49-F238E27FC236}">
                <a16:creationId xmlns:a16="http://schemas.microsoft.com/office/drawing/2014/main" id="{E576F289-DC31-4C66-BABE-CD0895B2137A}"/>
              </a:ext>
            </a:extLst>
          </p:cNvPr>
          <p:cNvPicPr>
            <a:picLocks noChangeAspect="1"/>
          </p:cNvPicPr>
          <p:nvPr/>
        </p:nvPicPr>
        <p:blipFill>
          <a:blip r:embed="rId3"/>
          <a:stretch>
            <a:fillRect/>
          </a:stretch>
        </p:blipFill>
        <p:spPr>
          <a:xfrm flipV="1">
            <a:off x="3028122" y="2657061"/>
            <a:ext cx="3829878" cy="3829878"/>
          </a:xfrm>
          <a:prstGeom prst="rect">
            <a:avLst/>
          </a:prstGeom>
        </p:spPr>
      </p:pic>
      <p:pic>
        <p:nvPicPr>
          <p:cNvPr id="9218" name="Picture 2" descr="VIAS &quot;Video IOT Alarm System&quot; es- Home">
            <a:extLst>
              <a:ext uri="{FF2B5EF4-FFF2-40B4-BE49-F238E27FC236}">
                <a16:creationId xmlns:a16="http://schemas.microsoft.com/office/drawing/2014/main" id="{5A38105D-DEDB-4798-AFB3-A46509809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29878" cy="382987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04213318-00F9-420F-917C-ADE413F177D6}"/>
              </a:ext>
            </a:extLst>
          </p:cNvPr>
          <p:cNvPicPr>
            <a:picLocks noChangeAspect="1"/>
          </p:cNvPicPr>
          <p:nvPr/>
        </p:nvPicPr>
        <p:blipFill>
          <a:blip r:embed="rId5"/>
          <a:stretch>
            <a:fillRect/>
          </a:stretch>
        </p:blipFill>
        <p:spPr>
          <a:xfrm>
            <a:off x="4402025" y="859899"/>
            <a:ext cx="1883827" cy="804742"/>
          </a:xfrm>
          <a:prstGeom prst="rect">
            <a:avLst/>
          </a:prstGeom>
        </p:spPr>
      </p:pic>
    </p:spTree>
    <p:extLst>
      <p:ext uri="{BB962C8B-B14F-4D97-AF65-F5344CB8AC3E}">
        <p14:creationId xmlns:p14="http://schemas.microsoft.com/office/powerpoint/2010/main" val="1162324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3A9FBFC-AEA7-40C5-9CC2-370F261A8B5E}"/>
              </a:ext>
            </a:extLst>
          </p:cNvPr>
          <p:cNvSpPr/>
          <p:nvPr/>
        </p:nvSpPr>
        <p:spPr>
          <a:xfrm>
            <a:off x="3429000" y="0"/>
            <a:ext cx="3429000" cy="9144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p:txBody>
      </p:sp>
      <p:sp>
        <p:nvSpPr>
          <p:cNvPr id="6" name="CuadroTexto 5">
            <a:extLst>
              <a:ext uri="{FF2B5EF4-FFF2-40B4-BE49-F238E27FC236}">
                <a16:creationId xmlns:a16="http://schemas.microsoft.com/office/drawing/2014/main" id="{B6654B81-9C0D-40DB-A5BD-EDCE53AAFADC}"/>
              </a:ext>
            </a:extLst>
          </p:cNvPr>
          <p:cNvSpPr txBox="1"/>
          <p:nvPr/>
        </p:nvSpPr>
        <p:spPr>
          <a:xfrm>
            <a:off x="3466659" y="3694837"/>
            <a:ext cx="3478068" cy="1754326"/>
          </a:xfrm>
          <a:prstGeom prst="rect">
            <a:avLst/>
          </a:prstGeom>
          <a:noFill/>
        </p:spPr>
        <p:txBody>
          <a:bodyPr wrap="none" rtlCol="0">
            <a:spAutoFit/>
          </a:bodyPr>
          <a:lstStyle/>
          <a:p>
            <a:pPr algn="ctr"/>
            <a:r>
              <a:rPr lang="es-ES" sz="3600" b="1" dirty="0">
                <a:solidFill>
                  <a:schemeClr val="bg1"/>
                </a:solidFill>
              </a:rPr>
              <a:t>SISTEMAS DE </a:t>
            </a:r>
          </a:p>
          <a:p>
            <a:pPr algn="ctr"/>
            <a:r>
              <a:rPr lang="es-ES" sz="3600" b="1" dirty="0">
                <a:solidFill>
                  <a:schemeClr val="bg1"/>
                </a:solidFill>
              </a:rPr>
              <a:t>COMUNICACIÓN </a:t>
            </a:r>
          </a:p>
          <a:p>
            <a:pPr algn="ctr"/>
            <a:r>
              <a:rPr lang="es-ES" sz="3600" b="1" dirty="0">
                <a:solidFill>
                  <a:schemeClr val="bg1"/>
                </a:solidFill>
              </a:rPr>
              <a:t>DIGITAL</a:t>
            </a:r>
          </a:p>
        </p:txBody>
      </p:sp>
      <p:pic>
        <p:nvPicPr>
          <p:cNvPr id="7" name="Imagen 6">
            <a:extLst>
              <a:ext uri="{FF2B5EF4-FFF2-40B4-BE49-F238E27FC236}">
                <a16:creationId xmlns:a16="http://schemas.microsoft.com/office/drawing/2014/main" id="{C2C75D16-FFEE-4760-9F78-415C4D5DB2AC}"/>
              </a:ext>
            </a:extLst>
          </p:cNvPr>
          <p:cNvPicPr>
            <a:picLocks noChangeAspect="1"/>
          </p:cNvPicPr>
          <p:nvPr/>
        </p:nvPicPr>
        <p:blipFill>
          <a:blip r:embed="rId2"/>
          <a:stretch>
            <a:fillRect/>
          </a:stretch>
        </p:blipFill>
        <p:spPr>
          <a:xfrm>
            <a:off x="86727" y="7900308"/>
            <a:ext cx="3255546" cy="1243692"/>
          </a:xfrm>
          <a:prstGeom prst="rect">
            <a:avLst/>
          </a:prstGeom>
        </p:spPr>
      </p:pic>
      <p:pic>
        <p:nvPicPr>
          <p:cNvPr id="4" name="Imagen 3">
            <a:extLst>
              <a:ext uri="{FF2B5EF4-FFF2-40B4-BE49-F238E27FC236}">
                <a16:creationId xmlns:a16="http://schemas.microsoft.com/office/drawing/2014/main" id="{C1CDA6E8-1E36-4790-A066-541FF357C05D}"/>
              </a:ext>
            </a:extLst>
          </p:cNvPr>
          <p:cNvPicPr>
            <a:picLocks noChangeAspect="1"/>
          </p:cNvPicPr>
          <p:nvPr/>
        </p:nvPicPr>
        <p:blipFill>
          <a:blip r:embed="rId3"/>
          <a:stretch>
            <a:fillRect/>
          </a:stretch>
        </p:blipFill>
        <p:spPr>
          <a:xfrm>
            <a:off x="192284" y="3969408"/>
            <a:ext cx="3255546" cy="3255546"/>
          </a:xfrm>
          <a:prstGeom prst="rect">
            <a:avLst/>
          </a:prstGeom>
        </p:spPr>
      </p:pic>
      <p:pic>
        <p:nvPicPr>
          <p:cNvPr id="5" name="Imagen 4">
            <a:extLst>
              <a:ext uri="{FF2B5EF4-FFF2-40B4-BE49-F238E27FC236}">
                <a16:creationId xmlns:a16="http://schemas.microsoft.com/office/drawing/2014/main" id="{7533CE8A-C3A9-4A67-995E-2BA28FFD3B54}"/>
              </a:ext>
            </a:extLst>
          </p:cNvPr>
          <p:cNvPicPr>
            <a:picLocks noChangeAspect="1"/>
          </p:cNvPicPr>
          <p:nvPr/>
        </p:nvPicPr>
        <p:blipFill>
          <a:blip r:embed="rId4"/>
          <a:stretch>
            <a:fillRect/>
          </a:stretch>
        </p:blipFill>
        <p:spPr>
          <a:xfrm>
            <a:off x="180975" y="153435"/>
            <a:ext cx="3067050" cy="1495425"/>
          </a:xfrm>
          <a:prstGeom prst="rect">
            <a:avLst/>
          </a:prstGeom>
        </p:spPr>
      </p:pic>
    </p:spTree>
    <p:extLst>
      <p:ext uri="{BB962C8B-B14F-4D97-AF65-F5344CB8AC3E}">
        <p14:creationId xmlns:p14="http://schemas.microsoft.com/office/powerpoint/2010/main" val="2018850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3A9FBFC-AEA7-40C5-9CC2-370F261A8B5E}"/>
              </a:ext>
            </a:extLst>
          </p:cNvPr>
          <p:cNvSpPr/>
          <p:nvPr/>
        </p:nvSpPr>
        <p:spPr>
          <a:xfrm flipV="1">
            <a:off x="-33707" y="0"/>
            <a:ext cx="4201297" cy="9144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p:txBody>
      </p:sp>
      <p:pic>
        <p:nvPicPr>
          <p:cNvPr id="7" name="Imagen 6">
            <a:extLst>
              <a:ext uri="{FF2B5EF4-FFF2-40B4-BE49-F238E27FC236}">
                <a16:creationId xmlns:a16="http://schemas.microsoft.com/office/drawing/2014/main" id="{63BFF677-1D22-44AA-80AF-CBABC5DFE50D}"/>
              </a:ext>
            </a:extLst>
          </p:cNvPr>
          <p:cNvPicPr>
            <a:picLocks noChangeAspect="1"/>
          </p:cNvPicPr>
          <p:nvPr/>
        </p:nvPicPr>
        <p:blipFill>
          <a:blip r:embed="rId2"/>
          <a:stretch>
            <a:fillRect/>
          </a:stretch>
        </p:blipFill>
        <p:spPr>
          <a:xfrm>
            <a:off x="4729431" y="1063124"/>
            <a:ext cx="1411483" cy="3019263"/>
          </a:xfrm>
          <a:prstGeom prst="rect">
            <a:avLst/>
          </a:prstGeom>
        </p:spPr>
      </p:pic>
      <p:pic>
        <p:nvPicPr>
          <p:cNvPr id="11" name="Imagen 10">
            <a:extLst>
              <a:ext uri="{FF2B5EF4-FFF2-40B4-BE49-F238E27FC236}">
                <a16:creationId xmlns:a16="http://schemas.microsoft.com/office/drawing/2014/main" id="{B40A1F54-661E-4F4C-8367-22165A5694A7}"/>
              </a:ext>
            </a:extLst>
          </p:cNvPr>
          <p:cNvPicPr>
            <a:picLocks noChangeAspect="1"/>
          </p:cNvPicPr>
          <p:nvPr/>
        </p:nvPicPr>
        <p:blipFill>
          <a:blip r:embed="rId3"/>
          <a:stretch>
            <a:fillRect/>
          </a:stretch>
        </p:blipFill>
        <p:spPr>
          <a:xfrm>
            <a:off x="4681406" y="4572000"/>
            <a:ext cx="1524570" cy="3261165"/>
          </a:xfrm>
          <a:prstGeom prst="rect">
            <a:avLst/>
          </a:prstGeom>
        </p:spPr>
      </p:pic>
      <p:sp>
        <p:nvSpPr>
          <p:cNvPr id="14" name="CuadroTexto 13">
            <a:extLst>
              <a:ext uri="{FF2B5EF4-FFF2-40B4-BE49-F238E27FC236}">
                <a16:creationId xmlns:a16="http://schemas.microsoft.com/office/drawing/2014/main" id="{1DFF8FA3-EC02-4D22-976C-4ED57A13FDB6}"/>
              </a:ext>
            </a:extLst>
          </p:cNvPr>
          <p:cNvSpPr txBox="1"/>
          <p:nvPr/>
        </p:nvSpPr>
        <p:spPr>
          <a:xfrm>
            <a:off x="717086" y="1063124"/>
            <a:ext cx="2717988" cy="707886"/>
          </a:xfrm>
          <a:prstGeom prst="rect">
            <a:avLst/>
          </a:prstGeom>
          <a:noFill/>
        </p:spPr>
        <p:txBody>
          <a:bodyPr wrap="none" rtlCol="0">
            <a:spAutoFit/>
          </a:bodyPr>
          <a:lstStyle/>
          <a:p>
            <a:r>
              <a:rPr lang="es-ES" sz="4000" b="1" dirty="0">
                <a:solidFill>
                  <a:schemeClr val="bg1"/>
                </a:solidFill>
              </a:rPr>
              <a:t>MODELO F1</a:t>
            </a:r>
          </a:p>
        </p:txBody>
      </p:sp>
      <p:sp>
        <p:nvSpPr>
          <p:cNvPr id="27" name="CuadroTexto 26">
            <a:extLst>
              <a:ext uri="{FF2B5EF4-FFF2-40B4-BE49-F238E27FC236}">
                <a16:creationId xmlns:a16="http://schemas.microsoft.com/office/drawing/2014/main" id="{399DB300-0D35-4FD4-9F5A-5B89053A14C7}"/>
              </a:ext>
            </a:extLst>
          </p:cNvPr>
          <p:cNvSpPr txBox="1"/>
          <p:nvPr/>
        </p:nvSpPr>
        <p:spPr>
          <a:xfrm>
            <a:off x="349985" y="1691820"/>
            <a:ext cx="3452190" cy="276999"/>
          </a:xfrm>
          <a:prstGeom prst="rect">
            <a:avLst/>
          </a:prstGeom>
          <a:noFill/>
        </p:spPr>
        <p:txBody>
          <a:bodyPr wrap="square">
            <a:spAutoFit/>
          </a:bodyPr>
          <a:lstStyle/>
          <a:p>
            <a:pPr algn="ctr"/>
            <a:r>
              <a:rPr lang="es-ES" sz="1200" b="1" dirty="0">
                <a:solidFill>
                  <a:schemeClr val="bg1"/>
                </a:solidFill>
              </a:rPr>
              <a:t>Robusto y simple, ideal para entornos duros</a:t>
            </a:r>
          </a:p>
        </p:txBody>
      </p:sp>
      <p:sp>
        <p:nvSpPr>
          <p:cNvPr id="34" name="CuadroTexto 33">
            <a:extLst>
              <a:ext uri="{FF2B5EF4-FFF2-40B4-BE49-F238E27FC236}">
                <a16:creationId xmlns:a16="http://schemas.microsoft.com/office/drawing/2014/main" id="{089BCC0A-5AA0-4C72-808D-787BF6457500}"/>
              </a:ext>
            </a:extLst>
          </p:cNvPr>
          <p:cNvSpPr txBox="1"/>
          <p:nvPr/>
        </p:nvSpPr>
        <p:spPr>
          <a:xfrm>
            <a:off x="652024" y="4744066"/>
            <a:ext cx="2717988" cy="707886"/>
          </a:xfrm>
          <a:prstGeom prst="rect">
            <a:avLst/>
          </a:prstGeom>
          <a:noFill/>
        </p:spPr>
        <p:txBody>
          <a:bodyPr wrap="none" rtlCol="0">
            <a:spAutoFit/>
          </a:bodyPr>
          <a:lstStyle/>
          <a:p>
            <a:r>
              <a:rPr lang="es-ES" sz="4000" b="1" dirty="0">
                <a:solidFill>
                  <a:schemeClr val="bg1"/>
                </a:solidFill>
              </a:rPr>
              <a:t>MODELO F2</a:t>
            </a:r>
          </a:p>
        </p:txBody>
      </p:sp>
      <p:sp>
        <p:nvSpPr>
          <p:cNvPr id="36" name="CuadroTexto 35">
            <a:extLst>
              <a:ext uri="{FF2B5EF4-FFF2-40B4-BE49-F238E27FC236}">
                <a16:creationId xmlns:a16="http://schemas.microsoft.com/office/drawing/2014/main" id="{10BEB195-4D6B-4A20-867B-D42AA69FA9D0}"/>
              </a:ext>
            </a:extLst>
          </p:cNvPr>
          <p:cNvSpPr txBox="1"/>
          <p:nvPr/>
        </p:nvSpPr>
        <p:spPr>
          <a:xfrm>
            <a:off x="349985" y="5341377"/>
            <a:ext cx="3452190" cy="461665"/>
          </a:xfrm>
          <a:prstGeom prst="rect">
            <a:avLst/>
          </a:prstGeom>
          <a:noFill/>
        </p:spPr>
        <p:txBody>
          <a:bodyPr wrap="square">
            <a:spAutoFit/>
          </a:bodyPr>
          <a:lstStyle/>
          <a:p>
            <a:pPr algn="ctr"/>
            <a:r>
              <a:rPr lang="es-ES" sz="1200" b="1" dirty="0">
                <a:solidFill>
                  <a:schemeClr val="bg1"/>
                </a:solidFill>
              </a:rPr>
              <a:t>Versátil, con pantalla y teclado, para operativas dinámicas</a:t>
            </a:r>
          </a:p>
        </p:txBody>
      </p:sp>
      <p:pic>
        <p:nvPicPr>
          <p:cNvPr id="19" name="Imagen 18">
            <a:extLst>
              <a:ext uri="{FF2B5EF4-FFF2-40B4-BE49-F238E27FC236}">
                <a16:creationId xmlns:a16="http://schemas.microsoft.com/office/drawing/2014/main" id="{FF7F71F4-DDDE-4700-837A-CFA3763EB23A}"/>
              </a:ext>
            </a:extLst>
          </p:cNvPr>
          <p:cNvPicPr>
            <a:picLocks noChangeAspect="1"/>
          </p:cNvPicPr>
          <p:nvPr/>
        </p:nvPicPr>
        <p:blipFill>
          <a:blip r:embed="rId4"/>
          <a:stretch>
            <a:fillRect/>
          </a:stretch>
        </p:blipFill>
        <p:spPr>
          <a:xfrm>
            <a:off x="893549" y="2080828"/>
            <a:ext cx="2351523" cy="15905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a:extLst>
              <a:ext uri="{FF2B5EF4-FFF2-40B4-BE49-F238E27FC236}">
                <a16:creationId xmlns:a16="http://schemas.microsoft.com/office/drawing/2014/main" id="{DBFDA04D-FD42-4DBD-8056-14197C0CFC48}"/>
              </a:ext>
            </a:extLst>
          </p:cNvPr>
          <p:cNvPicPr>
            <a:picLocks noChangeAspect="1"/>
          </p:cNvPicPr>
          <p:nvPr/>
        </p:nvPicPr>
        <p:blipFill>
          <a:blip r:embed="rId5"/>
          <a:stretch>
            <a:fillRect/>
          </a:stretch>
        </p:blipFill>
        <p:spPr>
          <a:xfrm>
            <a:off x="349985" y="5915617"/>
            <a:ext cx="3394867" cy="14004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22234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3A9FBFC-AEA7-40C5-9CC2-370F261A8B5E}"/>
              </a:ext>
            </a:extLst>
          </p:cNvPr>
          <p:cNvSpPr/>
          <p:nvPr/>
        </p:nvSpPr>
        <p:spPr>
          <a:xfrm>
            <a:off x="3429000" y="0"/>
            <a:ext cx="3429000" cy="9144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p:txBody>
      </p:sp>
      <p:pic>
        <p:nvPicPr>
          <p:cNvPr id="8" name="Imagen 7">
            <a:extLst>
              <a:ext uri="{FF2B5EF4-FFF2-40B4-BE49-F238E27FC236}">
                <a16:creationId xmlns:a16="http://schemas.microsoft.com/office/drawing/2014/main" id="{4F4470E7-1DBC-4943-862B-C299F7A6D6A7}"/>
              </a:ext>
            </a:extLst>
          </p:cNvPr>
          <p:cNvPicPr>
            <a:picLocks noChangeAspect="1"/>
          </p:cNvPicPr>
          <p:nvPr/>
        </p:nvPicPr>
        <p:blipFill>
          <a:blip r:embed="rId2"/>
          <a:stretch>
            <a:fillRect/>
          </a:stretch>
        </p:blipFill>
        <p:spPr>
          <a:xfrm>
            <a:off x="828042" y="4886634"/>
            <a:ext cx="1611579" cy="3364128"/>
          </a:xfrm>
          <a:prstGeom prst="rect">
            <a:avLst/>
          </a:prstGeom>
        </p:spPr>
      </p:pic>
      <p:sp>
        <p:nvSpPr>
          <p:cNvPr id="9" name="CuadroTexto 8">
            <a:extLst>
              <a:ext uri="{FF2B5EF4-FFF2-40B4-BE49-F238E27FC236}">
                <a16:creationId xmlns:a16="http://schemas.microsoft.com/office/drawing/2014/main" id="{7B2DDCE3-E537-4457-9191-74C28A72B10D}"/>
              </a:ext>
            </a:extLst>
          </p:cNvPr>
          <p:cNvSpPr txBox="1"/>
          <p:nvPr/>
        </p:nvSpPr>
        <p:spPr>
          <a:xfrm>
            <a:off x="3784506" y="4886634"/>
            <a:ext cx="2717988" cy="707886"/>
          </a:xfrm>
          <a:prstGeom prst="rect">
            <a:avLst/>
          </a:prstGeom>
          <a:noFill/>
        </p:spPr>
        <p:txBody>
          <a:bodyPr wrap="none" rtlCol="0">
            <a:spAutoFit/>
          </a:bodyPr>
          <a:lstStyle/>
          <a:p>
            <a:r>
              <a:rPr lang="es-ES" sz="4000" b="1" dirty="0">
                <a:solidFill>
                  <a:schemeClr val="bg1"/>
                </a:solidFill>
              </a:rPr>
              <a:t>MODELO F4</a:t>
            </a:r>
          </a:p>
        </p:txBody>
      </p:sp>
      <p:sp>
        <p:nvSpPr>
          <p:cNvPr id="10" name="CuadroTexto 9">
            <a:extLst>
              <a:ext uri="{FF2B5EF4-FFF2-40B4-BE49-F238E27FC236}">
                <a16:creationId xmlns:a16="http://schemas.microsoft.com/office/drawing/2014/main" id="{F52822B4-2E43-4ABF-AEE8-C8CBB135CC46}"/>
              </a:ext>
            </a:extLst>
          </p:cNvPr>
          <p:cNvSpPr txBox="1"/>
          <p:nvPr/>
        </p:nvSpPr>
        <p:spPr>
          <a:xfrm>
            <a:off x="3405810" y="5466812"/>
            <a:ext cx="3452190" cy="461665"/>
          </a:xfrm>
          <a:prstGeom prst="rect">
            <a:avLst/>
          </a:prstGeom>
          <a:noFill/>
        </p:spPr>
        <p:txBody>
          <a:bodyPr wrap="square">
            <a:spAutoFit/>
          </a:bodyPr>
          <a:lstStyle/>
          <a:p>
            <a:pPr algn="ctr"/>
            <a:r>
              <a:rPr lang="es-ES" sz="1200" b="1" i="0" dirty="0">
                <a:solidFill>
                  <a:schemeClr val="bg1"/>
                </a:solidFill>
                <a:effectLst/>
                <a:latin typeface="DM Sans"/>
              </a:rPr>
              <a:t>Híbrido con conectividad digital y analógica, perfecto para transiciones tecnológicas</a:t>
            </a:r>
            <a:endParaRPr lang="es-ES" sz="1200" b="1" dirty="0">
              <a:solidFill>
                <a:schemeClr val="bg1"/>
              </a:solidFill>
            </a:endParaRPr>
          </a:p>
        </p:txBody>
      </p:sp>
      <p:pic>
        <p:nvPicPr>
          <p:cNvPr id="11" name="Imagen 10">
            <a:extLst>
              <a:ext uri="{FF2B5EF4-FFF2-40B4-BE49-F238E27FC236}">
                <a16:creationId xmlns:a16="http://schemas.microsoft.com/office/drawing/2014/main" id="{0AAFBA9C-3B29-4188-8AC7-8F5A4E71FBFD}"/>
              </a:ext>
            </a:extLst>
          </p:cNvPr>
          <p:cNvPicPr>
            <a:picLocks noChangeAspect="1"/>
          </p:cNvPicPr>
          <p:nvPr/>
        </p:nvPicPr>
        <p:blipFill>
          <a:blip r:embed="rId3"/>
          <a:stretch>
            <a:fillRect/>
          </a:stretch>
        </p:blipFill>
        <p:spPr>
          <a:xfrm>
            <a:off x="3524828" y="6145732"/>
            <a:ext cx="3237344" cy="1487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CuadroTexto 14">
            <a:extLst>
              <a:ext uri="{FF2B5EF4-FFF2-40B4-BE49-F238E27FC236}">
                <a16:creationId xmlns:a16="http://schemas.microsoft.com/office/drawing/2014/main" id="{8686D67C-303E-4249-B524-00A50D5D518C}"/>
              </a:ext>
            </a:extLst>
          </p:cNvPr>
          <p:cNvSpPr txBox="1"/>
          <p:nvPr/>
        </p:nvSpPr>
        <p:spPr>
          <a:xfrm>
            <a:off x="3772911" y="641807"/>
            <a:ext cx="2717988" cy="707886"/>
          </a:xfrm>
          <a:prstGeom prst="rect">
            <a:avLst/>
          </a:prstGeom>
          <a:noFill/>
        </p:spPr>
        <p:txBody>
          <a:bodyPr wrap="square">
            <a:spAutoFit/>
          </a:bodyPr>
          <a:lstStyle/>
          <a:p>
            <a:r>
              <a:rPr lang="es-ES" sz="4000" b="1" dirty="0">
                <a:solidFill>
                  <a:schemeClr val="bg1"/>
                </a:solidFill>
              </a:rPr>
              <a:t>MODELO F3</a:t>
            </a:r>
          </a:p>
        </p:txBody>
      </p:sp>
      <p:pic>
        <p:nvPicPr>
          <p:cNvPr id="7" name="Imagen 6">
            <a:extLst>
              <a:ext uri="{FF2B5EF4-FFF2-40B4-BE49-F238E27FC236}">
                <a16:creationId xmlns:a16="http://schemas.microsoft.com/office/drawing/2014/main" id="{1C731B01-62F9-4DC2-BC7B-902416767D79}"/>
              </a:ext>
            </a:extLst>
          </p:cNvPr>
          <p:cNvPicPr>
            <a:picLocks noChangeAspect="1"/>
          </p:cNvPicPr>
          <p:nvPr/>
        </p:nvPicPr>
        <p:blipFill>
          <a:blip r:embed="rId4"/>
          <a:stretch>
            <a:fillRect/>
          </a:stretch>
        </p:blipFill>
        <p:spPr>
          <a:xfrm>
            <a:off x="3784506" y="1855418"/>
            <a:ext cx="2706393" cy="18920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CuadroTexto 18">
            <a:extLst>
              <a:ext uri="{FF2B5EF4-FFF2-40B4-BE49-F238E27FC236}">
                <a16:creationId xmlns:a16="http://schemas.microsoft.com/office/drawing/2014/main" id="{A95391A9-3BF5-4FB7-B435-FFA00DFD676B}"/>
              </a:ext>
            </a:extLst>
          </p:cNvPr>
          <p:cNvSpPr txBox="1"/>
          <p:nvPr/>
        </p:nvSpPr>
        <p:spPr>
          <a:xfrm>
            <a:off x="3451546" y="1231978"/>
            <a:ext cx="3438938" cy="461665"/>
          </a:xfrm>
          <a:prstGeom prst="rect">
            <a:avLst/>
          </a:prstGeom>
          <a:noFill/>
        </p:spPr>
        <p:txBody>
          <a:bodyPr wrap="square">
            <a:spAutoFit/>
          </a:bodyPr>
          <a:lstStyle/>
          <a:p>
            <a:pPr algn="ctr"/>
            <a:r>
              <a:rPr lang="es-ES" sz="1200" b="1" dirty="0">
                <a:solidFill>
                  <a:schemeClr val="bg1"/>
                </a:solidFill>
                <a:latin typeface="DM Sans"/>
              </a:rPr>
              <a:t>Una solución profesional para operaciones subterráneas y baja cobertura BTS.</a:t>
            </a:r>
          </a:p>
        </p:txBody>
      </p:sp>
      <p:pic>
        <p:nvPicPr>
          <p:cNvPr id="20" name="Imagen 19">
            <a:extLst>
              <a:ext uri="{FF2B5EF4-FFF2-40B4-BE49-F238E27FC236}">
                <a16:creationId xmlns:a16="http://schemas.microsoft.com/office/drawing/2014/main" id="{789A3BC2-D72C-4D4E-87B7-2C8AA7D533D2}"/>
              </a:ext>
            </a:extLst>
          </p:cNvPr>
          <p:cNvPicPr>
            <a:picLocks noChangeAspect="1"/>
          </p:cNvPicPr>
          <p:nvPr/>
        </p:nvPicPr>
        <p:blipFill>
          <a:blip r:embed="rId5"/>
          <a:stretch>
            <a:fillRect/>
          </a:stretch>
        </p:blipFill>
        <p:spPr>
          <a:xfrm>
            <a:off x="910413" y="1462810"/>
            <a:ext cx="1446835" cy="2812648"/>
          </a:xfrm>
          <a:prstGeom prst="rect">
            <a:avLst/>
          </a:prstGeom>
        </p:spPr>
      </p:pic>
    </p:spTree>
    <p:extLst>
      <p:ext uri="{BB962C8B-B14F-4D97-AF65-F5344CB8AC3E}">
        <p14:creationId xmlns:p14="http://schemas.microsoft.com/office/powerpoint/2010/main" val="712029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3A9FBFC-AEA7-40C5-9CC2-370F261A8B5E}"/>
              </a:ext>
            </a:extLst>
          </p:cNvPr>
          <p:cNvSpPr/>
          <p:nvPr/>
        </p:nvSpPr>
        <p:spPr>
          <a:xfrm>
            <a:off x="3429000" y="0"/>
            <a:ext cx="3429000" cy="9144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p:txBody>
      </p:sp>
      <p:sp>
        <p:nvSpPr>
          <p:cNvPr id="6" name="CuadroTexto 5">
            <a:extLst>
              <a:ext uri="{FF2B5EF4-FFF2-40B4-BE49-F238E27FC236}">
                <a16:creationId xmlns:a16="http://schemas.microsoft.com/office/drawing/2014/main" id="{B6654B81-9C0D-40DB-A5BD-EDCE53AAFADC}"/>
              </a:ext>
            </a:extLst>
          </p:cNvPr>
          <p:cNvSpPr txBox="1"/>
          <p:nvPr/>
        </p:nvSpPr>
        <p:spPr>
          <a:xfrm>
            <a:off x="4423591" y="4110335"/>
            <a:ext cx="1439818" cy="923330"/>
          </a:xfrm>
          <a:prstGeom prst="rect">
            <a:avLst/>
          </a:prstGeom>
          <a:noFill/>
        </p:spPr>
        <p:txBody>
          <a:bodyPr wrap="none" rtlCol="0">
            <a:spAutoFit/>
          </a:bodyPr>
          <a:lstStyle/>
          <a:p>
            <a:r>
              <a:rPr lang="es-ES" sz="5400" b="1" dirty="0">
                <a:solidFill>
                  <a:schemeClr val="bg1"/>
                </a:solidFill>
              </a:rPr>
              <a:t>NVR</a:t>
            </a:r>
            <a:endParaRPr lang="es-ES" sz="6600" b="1" dirty="0">
              <a:solidFill>
                <a:schemeClr val="bg1"/>
              </a:solidFill>
            </a:endParaRPr>
          </a:p>
        </p:txBody>
      </p:sp>
      <p:pic>
        <p:nvPicPr>
          <p:cNvPr id="4" name="Imagen 3">
            <a:extLst>
              <a:ext uri="{FF2B5EF4-FFF2-40B4-BE49-F238E27FC236}">
                <a16:creationId xmlns:a16="http://schemas.microsoft.com/office/drawing/2014/main" id="{09732D77-821C-462F-BAB2-24BB52F716B8}"/>
              </a:ext>
            </a:extLst>
          </p:cNvPr>
          <p:cNvPicPr>
            <a:picLocks noChangeAspect="1"/>
          </p:cNvPicPr>
          <p:nvPr/>
        </p:nvPicPr>
        <p:blipFill>
          <a:blip r:embed="rId2"/>
          <a:stretch>
            <a:fillRect/>
          </a:stretch>
        </p:blipFill>
        <p:spPr>
          <a:xfrm>
            <a:off x="210065" y="2962532"/>
            <a:ext cx="3218935" cy="3218935"/>
          </a:xfrm>
          <a:prstGeom prst="rect">
            <a:avLst/>
          </a:prstGeom>
        </p:spPr>
      </p:pic>
      <p:pic>
        <p:nvPicPr>
          <p:cNvPr id="5" name="Imagen 4">
            <a:extLst>
              <a:ext uri="{FF2B5EF4-FFF2-40B4-BE49-F238E27FC236}">
                <a16:creationId xmlns:a16="http://schemas.microsoft.com/office/drawing/2014/main" id="{81D52264-2399-4349-99D0-1B2A5A7DDE7F}"/>
              </a:ext>
            </a:extLst>
          </p:cNvPr>
          <p:cNvPicPr>
            <a:picLocks noChangeAspect="1"/>
          </p:cNvPicPr>
          <p:nvPr/>
        </p:nvPicPr>
        <p:blipFill>
          <a:blip r:embed="rId3"/>
          <a:stretch>
            <a:fillRect/>
          </a:stretch>
        </p:blipFill>
        <p:spPr>
          <a:xfrm>
            <a:off x="86727" y="7900308"/>
            <a:ext cx="3255546" cy="1243692"/>
          </a:xfrm>
          <a:prstGeom prst="rect">
            <a:avLst/>
          </a:prstGeom>
        </p:spPr>
      </p:pic>
    </p:spTree>
    <p:extLst>
      <p:ext uri="{BB962C8B-B14F-4D97-AF65-F5344CB8AC3E}">
        <p14:creationId xmlns:p14="http://schemas.microsoft.com/office/powerpoint/2010/main" val="1644028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3A9FBFC-AEA7-40C5-9CC2-370F261A8B5E}"/>
              </a:ext>
            </a:extLst>
          </p:cNvPr>
          <p:cNvSpPr/>
          <p:nvPr/>
        </p:nvSpPr>
        <p:spPr>
          <a:xfrm flipV="1">
            <a:off x="-33707" y="0"/>
            <a:ext cx="4201297" cy="9144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p:txBody>
      </p:sp>
      <p:sp>
        <p:nvSpPr>
          <p:cNvPr id="14" name="CuadroTexto 13">
            <a:extLst>
              <a:ext uri="{FF2B5EF4-FFF2-40B4-BE49-F238E27FC236}">
                <a16:creationId xmlns:a16="http://schemas.microsoft.com/office/drawing/2014/main" id="{1DFF8FA3-EC02-4D22-976C-4ED57A13FDB6}"/>
              </a:ext>
            </a:extLst>
          </p:cNvPr>
          <p:cNvSpPr txBox="1"/>
          <p:nvPr/>
        </p:nvSpPr>
        <p:spPr>
          <a:xfrm>
            <a:off x="815225" y="1246074"/>
            <a:ext cx="2717988" cy="707886"/>
          </a:xfrm>
          <a:prstGeom prst="rect">
            <a:avLst/>
          </a:prstGeom>
          <a:noFill/>
        </p:spPr>
        <p:txBody>
          <a:bodyPr wrap="none" rtlCol="0">
            <a:spAutoFit/>
          </a:bodyPr>
          <a:lstStyle/>
          <a:p>
            <a:r>
              <a:rPr lang="es-ES" sz="4000" b="1" dirty="0">
                <a:solidFill>
                  <a:schemeClr val="bg1"/>
                </a:solidFill>
              </a:rPr>
              <a:t>MODELO F5</a:t>
            </a:r>
          </a:p>
        </p:txBody>
      </p:sp>
      <p:sp>
        <p:nvSpPr>
          <p:cNvPr id="31" name="CuadroTexto 30">
            <a:extLst>
              <a:ext uri="{FF2B5EF4-FFF2-40B4-BE49-F238E27FC236}">
                <a16:creationId xmlns:a16="http://schemas.microsoft.com/office/drawing/2014/main" id="{E90427EC-32C4-445D-A4B4-FD8B52214973}"/>
              </a:ext>
            </a:extLst>
          </p:cNvPr>
          <p:cNvSpPr txBox="1"/>
          <p:nvPr/>
        </p:nvSpPr>
        <p:spPr>
          <a:xfrm>
            <a:off x="193609" y="5254306"/>
            <a:ext cx="3764941" cy="584775"/>
          </a:xfrm>
          <a:prstGeom prst="rect">
            <a:avLst/>
          </a:prstGeom>
          <a:noFill/>
        </p:spPr>
        <p:txBody>
          <a:bodyPr wrap="none" rtlCol="0">
            <a:spAutoFit/>
          </a:bodyPr>
          <a:lstStyle/>
          <a:p>
            <a:r>
              <a:rPr lang="es-ES" sz="3200" b="1" dirty="0">
                <a:solidFill>
                  <a:schemeClr val="bg1"/>
                </a:solidFill>
              </a:rPr>
              <a:t>MODELO VEHICULAR</a:t>
            </a:r>
          </a:p>
        </p:txBody>
      </p:sp>
      <p:pic>
        <p:nvPicPr>
          <p:cNvPr id="4" name="Imagen 3">
            <a:extLst>
              <a:ext uri="{FF2B5EF4-FFF2-40B4-BE49-F238E27FC236}">
                <a16:creationId xmlns:a16="http://schemas.microsoft.com/office/drawing/2014/main" id="{A55FE638-82F7-4E0F-8DF2-955621A4159A}"/>
              </a:ext>
            </a:extLst>
          </p:cNvPr>
          <p:cNvPicPr>
            <a:picLocks noChangeAspect="1"/>
          </p:cNvPicPr>
          <p:nvPr/>
        </p:nvPicPr>
        <p:blipFill>
          <a:blip r:embed="rId2"/>
          <a:stretch>
            <a:fillRect/>
          </a:stretch>
        </p:blipFill>
        <p:spPr>
          <a:xfrm>
            <a:off x="4674600" y="1600017"/>
            <a:ext cx="1610792" cy="2835322"/>
          </a:xfrm>
          <a:prstGeom prst="rect">
            <a:avLst/>
          </a:prstGeom>
        </p:spPr>
      </p:pic>
      <p:pic>
        <p:nvPicPr>
          <p:cNvPr id="9" name="Imagen 8">
            <a:extLst>
              <a:ext uri="{FF2B5EF4-FFF2-40B4-BE49-F238E27FC236}">
                <a16:creationId xmlns:a16="http://schemas.microsoft.com/office/drawing/2014/main" id="{192EEFAA-BD6C-4998-91DA-3F7727CD9325}"/>
              </a:ext>
            </a:extLst>
          </p:cNvPr>
          <p:cNvPicPr>
            <a:picLocks noChangeAspect="1"/>
          </p:cNvPicPr>
          <p:nvPr/>
        </p:nvPicPr>
        <p:blipFill>
          <a:blip r:embed="rId3"/>
          <a:stretch>
            <a:fillRect/>
          </a:stretch>
        </p:blipFill>
        <p:spPr>
          <a:xfrm>
            <a:off x="4320652" y="6423022"/>
            <a:ext cx="2431839" cy="1008323"/>
          </a:xfrm>
          <a:prstGeom prst="rect">
            <a:avLst/>
          </a:prstGeom>
        </p:spPr>
      </p:pic>
      <p:sp>
        <p:nvSpPr>
          <p:cNvPr id="19" name="CuadroTexto 18">
            <a:extLst>
              <a:ext uri="{FF2B5EF4-FFF2-40B4-BE49-F238E27FC236}">
                <a16:creationId xmlns:a16="http://schemas.microsoft.com/office/drawing/2014/main" id="{1B4994A3-A508-46F7-A502-28F7A9BC6D37}"/>
              </a:ext>
            </a:extLst>
          </p:cNvPr>
          <p:cNvSpPr txBox="1"/>
          <p:nvPr/>
        </p:nvSpPr>
        <p:spPr>
          <a:xfrm>
            <a:off x="448124" y="1791253"/>
            <a:ext cx="3452190" cy="461665"/>
          </a:xfrm>
          <a:prstGeom prst="rect">
            <a:avLst/>
          </a:prstGeom>
          <a:noFill/>
        </p:spPr>
        <p:txBody>
          <a:bodyPr wrap="square">
            <a:spAutoFit/>
          </a:bodyPr>
          <a:lstStyle/>
          <a:p>
            <a:pPr algn="ctr"/>
            <a:r>
              <a:rPr lang="es-ES" sz="1200" b="1" dirty="0">
                <a:solidFill>
                  <a:schemeClr val="bg1"/>
                </a:solidFill>
              </a:rPr>
              <a:t>Diseñado para operativas de seguridad privada, capacidad de integración de aplicaciones</a:t>
            </a:r>
          </a:p>
        </p:txBody>
      </p:sp>
      <p:sp>
        <p:nvSpPr>
          <p:cNvPr id="23" name="CuadroTexto 22">
            <a:extLst>
              <a:ext uri="{FF2B5EF4-FFF2-40B4-BE49-F238E27FC236}">
                <a16:creationId xmlns:a16="http://schemas.microsoft.com/office/drawing/2014/main" id="{B955EFAC-355A-4ECA-8027-77B27057A82B}"/>
              </a:ext>
            </a:extLst>
          </p:cNvPr>
          <p:cNvSpPr txBox="1"/>
          <p:nvPr/>
        </p:nvSpPr>
        <p:spPr>
          <a:xfrm>
            <a:off x="340846" y="5771379"/>
            <a:ext cx="3452190" cy="461665"/>
          </a:xfrm>
          <a:prstGeom prst="rect">
            <a:avLst/>
          </a:prstGeom>
          <a:noFill/>
        </p:spPr>
        <p:txBody>
          <a:bodyPr wrap="square">
            <a:spAutoFit/>
          </a:bodyPr>
          <a:lstStyle/>
          <a:p>
            <a:pPr algn="ctr"/>
            <a:r>
              <a:rPr lang="es-ES" sz="1200" b="1" dirty="0">
                <a:solidFill>
                  <a:schemeClr val="bg1"/>
                </a:solidFill>
              </a:rPr>
              <a:t>Para comunicaciones a nivel nacional e internacional.</a:t>
            </a:r>
          </a:p>
        </p:txBody>
      </p:sp>
      <p:pic>
        <p:nvPicPr>
          <p:cNvPr id="17" name="Imagen 16">
            <a:extLst>
              <a:ext uri="{FF2B5EF4-FFF2-40B4-BE49-F238E27FC236}">
                <a16:creationId xmlns:a16="http://schemas.microsoft.com/office/drawing/2014/main" id="{BBB80981-435B-42D2-96E0-3ED954153B4D}"/>
              </a:ext>
            </a:extLst>
          </p:cNvPr>
          <p:cNvPicPr>
            <a:picLocks noChangeAspect="1"/>
          </p:cNvPicPr>
          <p:nvPr/>
        </p:nvPicPr>
        <p:blipFill>
          <a:blip r:embed="rId4"/>
          <a:stretch>
            <a:fillRect/>
          </a:stretch>
        </p:blipFill>
        <p:spPr>
          <a:xfrm>
            <a:off x="110532" y="2341795"/>
            <a:ext cx="4010669" cy="1435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Imagen 23">
            <a:extLst>
              <a:ext uri="{FF2B5EF4-FFF2-40B4-BE49-F238E27FC236}">
                <a16:creationId xmlns:a16="http://schemas.microsoft.com/office/drawing/2014/main" id="{F81A4827-9335-46EB-9FFE-3D9EB01ABA29}"/>
              </a:ext>
            </a:extLst>
          </p:cNvPr>
          <p:cNvPicPr>
            <a:picLocks noChangeAspect="1"/>
          </p:cNvPicPr>
          <p:nvPr/>
        </p:nvPicPr>
        <p:blipFill>
          <a:blip r:embed="rId5"/>
          <a:stretch>
            <a:fillRect/>
          </a:stretch>
        </p:blipFill>
        <p:spPr>
          <a:xfrm>
            <a:off x="701737" y="6292916"/>
            <a:ext cx="2727263" cy="13738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4326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148AF93-19FD-4AF9-B6B9-5601C944C6CF}"/>
              </a:ext>
            </a:extLst>
          </p:cNvPr>
          <p:cNvPicPr>
            <a:picLocks noChangeAspect="1"/>
          </p:cNvPicPr>
          <p:nvPr/>
        </p:nvPicPr>
        <p:blipFill>
          <a:blip r:embed="rId2"/>
          <a:stretch>
            <a:fillRect/>
          </a:stretch>
        </p:blipFill>
        <p:spPr>
          <a:xfrm>
            <a:off x="421193" y="3278692"/>
            <a:ext cx="2586613" cy="2586613"/>
          </a:xfrm>
          <a:prstGeom prst="rect">
            <a:avLst/>
          </a:prstGeom>
        </p:spPr>
      </p:pic>
      <p:sp>
        <p:nvSpPr>
          <p:cNvPr id="3" name="Rectángulo 2">
            <a:extLst>
              <a:ext uri="{FF2B5EF4-FFF2-40B4-BE49-F238E27FC236}">
                <a16:creationId xmlns:a16="http://schemas.microsoft.com/office/drawing/2014/main" id="{0808CFFB-373B-41C6-8440-C01A214216D6}"/>
              </a:ext>
            </a:extLst>
          </p:cNvPr>
          <p:cNvSpPr/>
          <p:nvPr/>
        </p:nvSpPr>
        <p:spPr>
          <a:xfrm>
            <a:off x="3429000" y="0"/>
            <a:ext cx="3429000" cy="9144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p:txBody>
      </p:sp>
      <p:sp>
        <p:nvSpPr>
          <p:cNvPr id="5" name="CuadroTexto 4">
            <a:extLst>
              <a:ext uri="{FF2B5EF4-FFF2-40B4-BE49-F238E27FC236}">
                <a16:creationId xmlns:a16="http://schemas.microsoft.com/office/drawing/2014/main" id="{2DBF6427-D3B9-417F-A4B6-7F4EAB3C2DFA}"/>
              </a:ext>
            </a:extLst>
          </p:cNvPr>
          <p:cNvSpPr txBox="1"/>
          <p:nvPr/>
        </p:nvSpPr>
        <p:spPr>
          <a:xfrm>
            <a:off x="3587262" y="4033390"/>
            <a:ext cx="3174441" cy="1077218"/>
          </a:xfrm>
          <a:prstGeom prst="rect">
            <a:avLst/>
          </a:prstGeom>
          <a:noFill/>
        </p:spPr>
        <p:txBody>
          <a:bodyPr wrap="square">
            <a:spAutoFit/>
          </a:bodyPr>
          <a:lstStyle/>
          <a:p>
            <a:pPr algn="ctr"/>
            <a:r>
              <a:rPr lang="es-ES" sz="3200" b="1" dirty="0">
                <a:solidFill>
                  <a:schemeClr val="bg1"/>
                </a:solidFill>
              </a:rPr>
              <a:t>DECTECTORES DE ARMAS</a:t>
            </a:r>
            <a:endParaRPr lang="es-ES" sz="3200" dirty="0"/>
          </a:p>
        </p:txBody>
      </p:sp>
      <p:pic>
        <p:nvPicPr>
          <p:cNvPr id="6" name="Imagen 5">
            <a:extLst>
              <a:ext uri="{FF2B5EF4-FFF2-40B4-BE49-F238E27FC236}">
                <a16:creationId xmlns:a16="http://schemas.microsoft.com/office/drawing/2014/main" id="{DE065A76-B891-4256-8ED1-D516487B0993}"/>
              </a:ext>
            </a:extLst>
          </p:cNvPr>
          <p:cNvPicPr>
            <a:picLocks noChangeAspect="1"/>
          </p:cNvPicPr>
          <p:nvPr/>
        </p:nvPicPr>
        <p:blipFill>
          <a:blip r:embed="rId3"/>
          <a:stretch>
            <a:fillRect/>
          </a:stretch>
        </p:blipFill>
        <p:spPr>
          <a:xfrm>
            <a:off x="86727" y="7900308"/>
            <a:ext cx="3255546" cy="1243692"/>
          </a:xfrm>
          <a:prstGeom prst="rect">
            <a:avLst/>
          </a:prstGeom>
        </p:spPr>
      </p:pic>
      <p:pic>
        <p:nvPicPr>
          <p:cNvPr id="7" name="Imagen 6">
            <a:extLst>
              <a:ext uri="{FF2B5EF4-FFF2-40B4-BE49-F238E27FC236}">
                <a16:creationId xmlns:a16="http://schemas.microsoft.com/office/drawing/2014/main" id="{F9457B06-A1F4-4BB6-840C-60EEBDE88280}"/>
              </a:ext>
            </a:extLst>
          </p:cNvPr>
          <p:cNvPicPr>
            <a:picLocks noChangeAspect="1"/>
          </p:cNvPicPr>
          <p:nvPr/>
        </p:nvPicPr>
        <p:blipFill>
          <a:blip r:embed="rId4"/>
          <a:stretch>
            <a:fillRect/>
          </a:stretch>
        </p:blipFill>
        <p:spPr>
          <a:xfrm>
            <a:off x="421193" y="287167"/>
            <a:ext cx="2834831" cy="1102434"/>
          </a:xfrm>
          <a:prstGeom prst="rect">
            <a:avLst/>
          </a:prstGeom>
        </p:spPr>
      </p:pic>
    </p:spTree>
    <p:extLst>
      <p:ext uri="{BB962C8B-B14F-4D97-AF65-F5344CB8AC3E}">
        <p14:creationId xmlns:p14="http://schemas.microsoft.com/office/powerpoint/2010/main" val="3383495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3A9FBFC-AEA7-40C5-9CC2-370F261A8B5E}"/>
              </a:ext>
            </a:extLst>
          </p:cNvPr>
          <p:cNvSpPr/>
          <p:nvPr/>
        </p:nvSpPr>
        <p:spPr>
          <a:xfrm flipV="1">
            <a:off x="-33707" y="0"/>
            <a:ext cx="4201297" cy="9144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p:txBody>
      </p:sp>
      <p:pic>
        <p:nvPicPr>
          <p:cNvPr id="2" name="Imagen 1">
            <a:extLst>
              <a:ext uri="{FF2B5EF4-FFF2-40B4-BE49-F238E27FC236}">
                <a16:creationId xmlns:a16="http://schemas.microsoft.com/office/drawing/2014/main" id="{0FFAC478-BBA5-4774-BF64-153E1B26056D}"/>
              </a:ext>
            </a:extLst>
          </p:cNvPr>
          <p:cNvPicPr>
            <a:picLocks noChangeAspect="1"/>
          </p:cNvPicPr>
          <p:nvPr/>
        </p:nvPicPr>
        <p:blipFill>
          <a:blip r:embed="rId2"/>
          <a:stretch>
            <a:fillRect/>
          </a:stretch>
        </p:blipFill>
        <p:spPr>
          <a:xfrm rot="640143">
            <a:off x="4496966" y="699469"/>
            <a:ext cx="2105141" cy="2105141"/>
          </a:xfrm>
          <a:prstGeom prst="rect">
            <a:avLst/>
          </a:prstGeom>
        </p:spPr>
      </p:pic>
      <p:pic>
        <p:nvPicPr>
          <p:cNvPr id="6" name="Imagen 5">
            <a:extLst>
              <a:ext uri="{FF2B5EF4-FFF2-40B4-BE49-F238E27FC236}">
                <a16:creationId xmlns:a16="http://schemas.microsoft.com/office/drawing/2014/main" id="{A9219B45-312E-4C37-87FC-A33B02638996}"/>
              </a:ext>
            </a:extLst>
          </p:cNvPr>
          <p:cNvPicPr>
            <a:picLocks noChangeAspect="1"/>
          </p:cNvPicPr>
          <p:nvPr/>
        </p:nvPicPr>
        <p:blipFill>
          <a:blip r:embed="rId3"/>
          <a:stretch>
            <a:fillRect/>
          </a:stretch>
        </p:blipFill>
        <p:spPr>
          <a:xfrm>
            <a:off x="4381708" y="3427116"/>
            <a:ext cx="2289768" cy="2289768"/>
          </a:xfrm>
          <a:prstGeom prst="rect">
            <a:avLst/>
          </a:prstGeom>
        </p:spPr>
      </p:pic>
      <p:pic>
        <p:nvPicPr>
          <p:cNvPr id="7" name="Imagen 6">
            <a:extLst>
              <a:ext uri="{FF2B5EF4-FFF2-40B4-BE49-F238E27FC236}">
                <a16:creationId xmlns:a16="http://schemas.microsoft.com/office/drawing/2014/main" id="{A4F75507-E2E1-4F71-AFC3-5EA16F680E7B}"/>
              </a:ext>
            </a:extLst>
          </p:cNvPr>
          <p:cNvPicPr>
            <a:picLocks noChangeAspect="1"/>
          </p:cNvPicPr>
          <p:nvPr/>
        </p:nvPicPr>
        <p:blipFill>
          <a:blip r:embed="rId4"/>
          <a:stretch>
            <a:fillRect/>
          </a:stretch>
        </p:blipFill>
        <p:spPr>
          <a:xfrm>
            <a:off x="4346224" y="6162717"/>
            <a:ext cx="2360735" cy="2360735"/>
          </a:xfrm>
          <a:prstGeom prst="rect">
            <a:avLst/>
          </a:prstGeom>
        </p:spPr>
      </p:pic>
      <p:sp>
        <p:nvSpPr>
          <p:cNvPr id="16" name="CuadroTexto 15">
            <a:extLst>
              <a:ext uri="{FF2B5EF4-FFF2-40B4-BE49-F238E27FC236}">
                <a16:creationId xmlns:a16="http://schemas.microsoft.com/office/drawing/2014/main" id="{EA30F6B7-FCB4-4F25-A587-94B83A028F55}"/>
              </a:ext>
            </a:extLst>
          </p:cNvPr>
          <p:cNvSpPr txBox="1"/>
          <p:nvPr/>
        </p:nvSpPr>
        <p:spPr>
          <a:xfrm>
            <a:off x="343649" y="703736"/>
            <a:ext cx="3446584" cy="2277547"/>
          </a:xfrm>
          <a:prstGeom prst="rect">
            <a:avLst/>
          </a:prstGeom>
          <a:noFill/>
        </p:spPr>
        <p:txBody>
          <a:bodyPr wrap="square">
            <a:spAutoFit/>
          </a:bodyPr>
          <a:lstStyle/>
          <a:p>
            <a:pPr algn="ctr"/>
            <a:r>
              <a:rPr lang="es-ES" b="1" dirty="0">
                <a:solidFill>
                  <a:schemeClr val="bg1"/>
                </a:solidFill>
              </a:rPr>
              <a:t>SUPER WAND</a:t>
            </a:r>
          </a:p>
          <a:p>
            <a:pPr algn="ctr"/>
            <a:r>
              <a:rPr lang="es-ES" b="1" dirty="0">
                <a:solidFill>
                  <a:schemeClr val="bg1"/>
                </a:solidFill>
              </a:rPr>
              <a:t>Un detector de metales manual confiable</a:t>
            </a:r>
          </a:p>
          <a:p>
            <a:pPr algn="just"/>
            <a:r>
              <a:rPr lang="es-ES" sz="1100" dirty="0">
                <a:solidFill>
                  <a:schemeClr val="bg1"/>
                </a:solidFill>
              </a:rPr>
              <a:t>Super </a:t>
            </a:r>
            <a:r>
              <a:rPr lang="es-ES" sz="1100" dirty="0" err="1">
                <a:solidFill>
                  <a:schemeClr val="bg1"/>
                </a:solidFill>
              </a:rPr>
              <a:t>Wand</a:t>
            </a:r>
            <a:r>
              <a:rPr lang="es-ES" sz="1100" dirty="0">
                <a:solidFill>
                  <a:schemeClr val="bg1"/>
                </a:solidFill>
              </a:rPr>
              <a:t> de Garrett representa fiabilidad y precisión de primer nivel en el área de la detección de metales para la detección secundaria.  Una herramienta esencial para mantener la seguridad en aeropuertos, eventos deportivos y diversos puntos de control de seguridad. Su tecnología avanzada detecta una amplia variedad de objetos metálicos con precisión extrema, como cuchillos, revólveres y otras armas.</a:t>
            </a:r>
          </a:p>
        </p:txBody>
      </p:sp>
      <p:sp>
        <p:nvSpPr>
          <p:cNvPr id="18" name="CuadroTexto 17">
            <a:extLst>
              <a:ext uri="{FF2B5EF4-FFF2-40B4-BE49-F238E27FC236}">
                <a16:creationId xmlns:a16="http://schemas.microsoft.com/office/drawing/2014/main" id="{7A9A0DD4-D1D8-4517-ACD7-D6D22D2CF762}"/>
              </a:ext>
            </a:extLst>
          </p:cNvPr>
          <p:cNvSpPr txBox="1"/>
          <p:nvPr/>
        </p:nvSpPr>
        <p:spPr>
          <a:xfrm>
            <a:off x="343649" y="6670549"/>
            <a:ext cx="3446584" cy="1769715"/>
          </a:xfrm>
          <a:prstGeom prst="rect">
            <a:avLst/>
          </a:prstGeom>
          <a:noFill/>
        </p:spPr>
        <p:txBody>
          <a:bodyPr wrap="square">
            <a:spAutoFit/>
          </a:bodyPr>
          <a:lstStyle/>
          <a:p>
            <a:pPr algn="ctr"/>
            <a:r>
              <a:rPr lang="es-ES" b="1" dirty="0">
                <a:solidFill>
                  <a:schemeClr val="bg1"/>
                </a:solidFill>
              </a:rPr>
              <a:t>SUPER GUIDE</a:t>
            </a:r>
          </a:p>
          <a:p>
            <a:pPr algn="ctr"/>
            <a:r>
              <a:rPr lang="es-ES" b="1" dirty="0">
                <a:solidFill>
                  <a:schemeClr val="bg1"/>
                </a:solidFill>
              </a:rPr>
              <a:t>SEGURIDAD PORTÁTIL DE ÚLTIMA GENERACIÓN</a:t>
            </a:r>
          </a:p>
          <a:p>
            <a:pPr algn="just"/>
            <a:r>
              <a:rPr lang="es-ES" sz="1100" dirty="0">
                <a:solidFill>
                  <a:schemeClr val="bg1"/>
                </a:solidFill>
              </a:rPr>
              <a:t>El Super Guide reúne todo lo que convirtió a SSV en el estándar global y lo perfecciona. Guide lleva la eficiencia que usted necesita a un nuevo estándar de sofisticación y simplicidad, aplicable desde escuelas y estadios hasta juzgados y casinos</a:t>
            </a:r>
          </a:p>
        </p:txBody>
      </p:sp>
      <p:sp>
        <p:nvSpPr>
          <p:cNvPr id="20" name="CuadroTexto 19">
            <a:extLst>
              <a:ext uri="{FF2B5EF4-FFF2-40B4-BE49-F238E27FC236}">
                <a16:creationId xmlns:a16="http://schemas.microsoft.com/office/drawing/2014/main" id="{F9BC72EE-1266-4C97-9C83-40BCB1C1AE1E}"/>
              </a:ext>
            </a:extLst>
          </p:cNvPr>
          <p:cNvSpPr txBox="1"/>
          <p:nvPr/>
        </p:nvSpPr>
        <p:spPr>
          <a:xfrm>
            <a:off x="343649" y="3485498"/>
            <a:ext cx="3446584" cy="2446824"/>
          </a:xfrm>
          <a:prstGeom prst="rect">
            <a:avLst/>
          </a:prstGeom>
          <a:noFill/>
        </p:spPr>
        <p:txBody>
          <a:bodyPr wrap="square">
            <a:spAutoFit/>
          </a:bodyPr>
          <a:lstStyle/>
          <a:p>
            <a:pPr algn="ctr"/>
            <a:r>
              <a:rPr lang="es-ES" b="1" dirty="0">
                <a:solidFill>
                  <a:schemeClr val="bg1"/>
                </a:solidFill>
                <a:effectLst/>
                <a:latin typeface="quote-cjk-patch"/>
              </a:rPr>
              <a:t>SUPER SCANNER V</a:t>
            </a:r>
          </a:p>
          <a:p>
            <a:pPr algn="ctr"/>
            <a:r>
              <a:rPr lang="es-ES" b="1" dirty="0">
                <a:solidFill>
                  <a:schemeClr val="bg1"/>
                </a:solidFill>
                <a:effectLst/>
                <a:latin typeface="quote-cjk-patch"/>
              </a:rPr>
              <a:t>El detector de metales manual más reconocido del mundo</a:t>
            </a:r>
          </a:p>
          <a:p>
            <a:pPr algn="just"/>
            <a:r>
              <a:rPr lang="es-ES" sz="1100" b="0" i="0" dirty="0">
                <a:solidFill>
                  <a:schemeClr val="bg1"/>
                </a:solidFill>
                <a:effectLst/>
                <a:latin typeface="quote-cjk-patch"/>
              </a:rPr>
              <a:t>Super Scanner de Garrett se destaca por su eficiencia y fiabilidad en el área de la detección de metales. Este detector identifica a todas las armas de hierro, de metales no ferrosos y de acero inoxidable, elementos de contrabando y otros objetos metálicos con una máxima sensibilidad. Su funcionamiento directo con un solo interruptor y sus modos de múltiples alarmas permiten tener una experiencia simplificada y, a la vez, mantener las normas más exigentes de precisión en la detección.</a:t>
            </a:r>
          </a:p>
        </p:txBody>
      </p:sp>
    </p:spTree>
    <p:extLst>
      <p:ext uri="{BB962C8B-B14F-4D97-AF65-F5344CB8AC3E}">
        <p14:creationId xmlns:p14="http://schemas.microsoft.com/office/powerpoint/2010/main" val="3553016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3A9FBFC-AEA7-40C5-9CC2-370F261A8B5E}"/>
              </a:ext>
            </a:extLst>
          </p:cNvPr>
          <p:cNvSpPr/>
          <p:nvPr/>
        </p:nvSpPr>
        <p:spPr>
          <a:xfrm>
            <a:off x="3429000" y="0"/>
            <a:ext cx="3429000" cy="9144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p:txBody>
      </p:sp>
      <p:pic>
        <p:nvPicPr>
          <p:cNvPr id="4" name="Imagen 3">
            <a:extLst>
              <a:ext uri="{FF2B5EF4-FFF2-40B4-BE49-F238E27FC236}">
                <a16:creationId xmlns:a16="http://schemas.microsoft.com/office/drawing/2014/main" id="{58AC791C-A8D2-4920-8C1A-C1FD6A7D9E79}"/>
              </a:ext>
            </a:extLst>
          </p:cNvPr>
          <p:cNvPicPr>
            <a:picLocks noChangeAspect="1"/>
          </p:cNvPicPr>
          <p:nvPr/>
        </p:nvPicPr>
        <p:blipFill>
          <a:blip r:embed="rId2"/>
          <a:stretch>
            <a:fillRect/>
          </a:stretch>
        </p:blipFill>
        <p:spPr>
          <a:xfrm>
            <a:off x="0" y="738554"/>
            <a:ext cx="3094892" cy="3094892"/>
          </a:xfrm>
          <a:prstGeom prst="rect">
            <a:avLst/>
          </a:prstGeom>
        </p:spPr>
      </p:pic>
      <p:pic>
        <p:nvPicPr>
          <p:cNvPr id="6" name="Imagen 5">
            <a:extLst>
              <a:ext uri="{FF2B5EF4-FFF2-40B4-BE49-F238E27FC236}">
                <a16:creationId xmlns:a16="http://schemas.microsoft.com/office/drawing/2014/main" id="{C4EC6DB1-0DEE-43A2-BF19-17C26D25BB24}"/>
              </a:ext>
            </a:extLst>
          </p:cNvPr>
          <p:cNvPicPr>
            <a:picLocks noChangeAspect="1"/>
          </p:cNvPicPr>
          <p:nvPr/>
        </p:nvPicPr>
        <p:blipFill>
          <a:blip r:embed="rId3"/>
          <a:stretch>
            <a:fillRect/>
          </a:stretch>
        </p:blipFill>
        <p:spPr>
          <a:xfrm>
            <a:off x="2329812" y="2109613"/>
            <a:ext cx="938701" cy="352773"/>
          </a:xfrm>
          <a:prstGeom prst="rect">
            <a:avLst/>
          </a:prstGeom>
        </p:spPr>
      </p:pic>
      <p:pic>
        <p:nvPicPr>
          <p:cNvPr id="13" name="Imagen 12">
            <a:extLst>
              <a:ext uri="{FF2B5EF4-FFF2-40B4-BE49-F238E27FC236}">
                <a16:creationId xmlns:a16="http://schemas.microsoft.com/office/drawing/2014/main" id="{C637E1A7-C661-47B7-9445-F1C5D2A4DECD}"/>
              </a:ext>
            </a:extLst>
          </p:cNvPr>
          <p:cNvPicPr>
            <a:picLocks noChangeAspect="1"/>
          </p:cNvPicPr>
          <p:nvPr/>
        </p:nvPicPr>
        <p:blipFill>
          <a:blip r:embed="rId4"/>
          <a:stretch>
            <a:fillRect/>
          </a:stretch>
        </p:blipFill>
        <p:spPr>
          <a:xfrm>
            <a:off x="1464250" y="5214045"/>
            <a:ext cx="1630642" cy="3367246"/>
          </a:xfrm>
          <a:prstGeom prst="rect">
            <a:avLst/>
          </a:prstGeom>
        </p:spPr>
      </p:pic>
      <p:pic>
        <p:nvPicPr>
          <p:cNvPr id="16" name="Imagen 15">
            <a:extLst>
              <a:ext uri="{FF2B5EF4-FFF2-40B4-BE49-F238E27FC236}">
                <a16:creationId xmlns:a16="http://schemas.microsoft.com/office/drawing/2014/main" id="{405AD14C-0698-458F-BA96-1D15C1C54E06}"/>
              </a:ext>
            </a:extLst>
          </p:cNvPr>
          <p:cNvPicPr>
            <a:picLocks noChangeAspect="1"/>
          </p:cNvPicPr>
          <p:nvPr/>
        </p:nvPicPr>
        <p:blipFill>
          <a:blip r:embed="rId5"/>
          <a:stretch>
            <a:fillRect/>
          </a:stretch>
        </p:blipFill>
        <p:spPr>
          <a:xfrm>
            <a:off x="536160" y="6520044"/>
            <a:ext cx="761036" cy="755248"/>
          </a:xfrm>
          <a:prstGeom prst="rect">
            <a:avLst/>
          </a:prstGeom>
        </p:spPr>
      </p:pic>
      <p:sp>
        <p:nvSpPr>
          <p:cNvPr id="21" name="CuadroTexto 20">
            <a:extLst>
              <a:ext uri="{FF2B5EF4-FFF2-40B4-BE49-F238E27FC236}">
                <a16:creationId xmlns:a16="http://schemas.microsoft.com/office/drawing/2014/main" id="{0D519BBC-968A-4896-BE77-7EA8DF7A5E9D}"/>
              </a:ext>
            </a:extLst>
          </p:cNvPr>
          <p:cNvSpPr txBox="1"/>
          <p:nvPr/>
        </p:nvSpPr>
        <p:spPr>
          <a:xfrm>
            <a:off x="3421464" y="639394"/>
            <a:ext cx="3436536" cy="3293209"/>
          </a:xfrm>
          <a:prstGeom prst="rect">
            <a:avLst/>
          </a:prstGeom>
          <a:noFill/>
        </p:spPr>
        <p:txBody>
          <a:bodyPr wrap="square">
            <a:spAutoFit/>
          </a:bodyPr>
          <a:lstStyle/>
          <a:p>
            <a:pPr algn="ctr"/>
            <a:r>
              <a:rPr lang="es-ES" b="1" dirty="0">
                <a:solidFill>
                  <a:schemeClr val="bg1"/>
                </a:solidFill>
              </a:rPr>
              <a:t>Garrett Multi </a:t>
            </a:r>
            <a:r>
              <a:rPr lang="es-ES" b="1" dirty="0" err="1">
                <a:solidFill>
                  <a:schemeClr val="bg1"/>
                </a:solidFill>
              </a:rPr>
              <a:t>Zone</a:t>
            </a:r>
            <a:endParaRPr lang="es-ES" b="1" dirty="0">
              <a:solidFill>
                <a:schemeClr val="bg1"/>
              </a:solidFill>
            </a:endParaRPr>
          </a:p>
          <a:p>
            <a:pPr algn="ctr"/>
            <a:r>
              <a:rPr lang="es-ES" b="1" dirty="0">
                <a:solidFill>
                  <a:schemeClr val="bg1"/>
                </a:solidFill>
              </a:rPr>
              <a:t>Seguridad y rendimiento a un precio accesible</a:t>
            </a:r>
          </a:p>
          <a:p>
            <a:pPr algn="just"/>
            <a:r>
              <a:rPr lang="es-ES" sz="1100" dirty="0">
                <a:solidFill>
                  <a:schemeClr val="bg1"/>
                </a:solidFill>
              </a:rPr>
              <a:t>El detector de metales de paso Multi </a:t>
            </a:r>
            <a:r>
              <a:rPr lang="es-ES" sz="1100" dirty="0" err="1">
                <a:solidFill>
                  <a:schemeClr val="bg1"/>
                </a:solidFill>
              </a:rPr>
              <a:t>Zone</a:t>
            </a:r>
            <a:r>
              <a:rPr lang="es-ES" sz="1100" dirty="0">
                <a:solidFill>
                  <a:schemeClr val="bg1"/>
                </a:solidFill>
              </a:rPr>
              <a:t> de Garrett proporciona un rendimiento mejorado y selecciones de programas especiales diseñados con ingeniería para cumplir con los diversos requisitos de seguridad de escuelas, eventos especiales, edificios de gobierno, transporte público, lugares de entretenimiento, prevención de pérdidas, zoológicos y mucho más.</a:t>
            </a:r>
          </a:p>
          <a:p>
            <a:pPr algn="just"/>
            <a:endParaRPr lang="es-ES" sz="1100" dirty="0">
              <a:solidFill>
                <a:schemeClr val="bg1"/>
              </a:solidFill>
            </a:endParaRPr>
          </a:p>
          <a:p>
            <a:pPr algn="just"/>
            <a:r>
              <a:rPr lang="es-ES" sz="1100" dirty="0">
                <a:solidFill>
                  <a:schemeClr val="bg1"/>
                </a:solidFill>
              </a:rPr>
              <a:t>Este detector económico incluye un indicador de LED brillante y un conjunto de luces por zonas en los lados visibles bajo la luz solar más intensa. El rendimiento líder en la industria de Multi </a:t>
            </a:r>
            <a:r>
              <a:rPr lang="es-ES" sz="1100" dirty="0" err="1">
                <a:solidFill>
                  <a:schemeClr val="bg1"/>
                </a:solidFill>
              </a:rPr>
              <a:t>Zone</a:t>
            </a:r>
            <a:r>
              <a:rPr lang="es-ES" sz="1100" dirty="0">
                <a:solidFill>
                  <a:schemeClr val="bg1"/>
                </a:solidFill>
              </a:rPr>
              <a:t> se potencia con una función de instalación automática, 20 zonas y circuitos inalterables.</a:t>
            </a:r>
          </a:p>
        </p:txBody>
      </p:sp>
      <p:sp>
        <p:nvSpPr>
          <p:cNvPr id="24" name="CuadroTexto 23">
            <a:extLst>
              <a:ext uri="{FF2B5EF4-FFF2-40B4-BE49-F238E27FC236}">
                <a16:creationId xmlns:a16="http://schemas.microsoft.com/office/drawing/2014/main" id="{917F11C4-EB70-44A6-8311-D9112CF16599}"/>
              </a:ext>
            </a:extLst>
          </p:cNvPr>
          <p:cNvSpPr txBox="1"/>
          <p:nvPr/>
        </p:nvSpPr>
        <p:spPr>
          <a:xfrm>
            <a:off x="3429000" y="5550548"/>
            <a:ext cx="3436536" cy="1938992"/>
          </a:xfrm>
          <a:prstGeom prst="rect">
            <a:avLst/>
          </a:prstGeom>
          <a:noFill/>
        </p:spPr>
        <p:txBody>
          <a:bodyPr wrap="square">
            <a:spAutoFit/>
          </a:bodyPr>
          <a:lstStyle/>
          <a:p>
            <a:pPr algn="ctr"/>
            <a:r>
              <a:rPr lang="es-ES" b="1" dirty="0">
                <a:solidFill>
                  <a:schemeClr val="bg1"/>
                </a:solidFill>
              </a:rPr>
              <a:t>PARAGON</a:t>
            </a:r>
          </a:p>
          <a:p>
            <a:pPr algn="ctr"/>
            <a:r>
              <a:rPr lang="es-ES" b="1" dirty="0">
                <a:solidFill>
                  <a:schemeClr val="bg1"/>
                </a:solidFill>
              </a:rPr>
              <a:t>LA MEJOR SEGURIDAD DE SU CLASE</a:t>
            </a:r>
          </a:p>
          <a:p>
            <a:r>
              <a:rPr lang="es-ES" sz="1100" dirty="0">
                <a:solidFill>
                  <a:schemeClr val="bg1"/>
                </a:solidFill>
              </a:rPr>
              <a:t>Para supervisores de seguridad que no están dispuestos a hacer concesiones en los resultados de seguridad. El detector de metales de paso </a:t>
            </a:r>
            <a:r>
              <a:rPr lang="es-ES" sz="1100" dirty="0" err="1">
                <a:solidFill>
                  <a:schemeClr val="bg1"/>
                </a:solidFill>
              </a:rPr>
              <a:t>Paragon</a:t>
            </a:r>
            <a:r>
              <a:rPr lang="es-ES" sz="1100" dirty="0">
                <a:solidFill>
                  <a:schemeClr val="bg1"/>
                </a:solidFill>
              </a:rPr>
              <a:t> de Garrett es un punto de inflexión. Su potente rendimiento logra nuevos hitos de flexibilidad y un uso simple en un empaque fresco y sofisticado.</a:t>
            </a:r>
          </a:p>
        </p:txBody>
      </p:sp>
    </p:spTree>
    <p:extLst>
      <p:ext uri="{BB962C8B-B14F-4D97-AF65-F5344CB8AC3E}">
        <p14:creationId xmlns:p14="http://schemas.microsoft.com/office/powerpoint/2010/main" val="3279562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3A9FBFC-AEA7-40C5-9CC2-370F261A8B5E}"/>
              </a:ext>
            </a:extLst>
          </p:cNvPr>
          <p:cNvSpPr/>
          <p:nvPr/>
        </p:nvSpPr>
        <p:spPr>
          <a:xfrm>
            <a:off x="3429000" y="0"/>
            <a:ext cx="3429000" cy="9144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p:txBody>
      </p:sp>
      <p:sp>
        <p:nvSpPr>
          <p:cNvPr id="6" name="CuadroTexto 5">
            <a:extLst>
              <a:ext uri="{FF2B5EF4-FFF2-40B4-BE49-F238E27FC236}">
                <a16:creationId xmlns:a16="http://schemas.microsoft.com/office/drawing/2014/main" id="{B6654B81-9C0D-40DB-A5BD-EDCE53AAFADC}"/>
              </a:ext>
            </a:extLst>
          </p:cNvPr>
          <p:cNvSpPr txBox="1"/>
          <p:nvPr/>
        </p:nvSpPr>
        <p:spPr>
          <a:xfrm>
            <a:off x="3429000" y="3864113"/>
            <a:ext cx="3455754" cy="707886"/>
          </a:xfrm>
          <a:prstGeom prst="rect">
            <a:avLst/>
          </a:prstGeom>
          <a:noFill/>
        </p:spPr>
        <p:txBody>
          <a:bodyPr wrap="none" rtlCol="0">
            <a:spAutoFit/>
          </a:bodyPr>
          <a:lstStyle/>
          <a:p>
            <a:r>
              <a:rPr lang="es-ES" sz="4000" b="1" dirty="0">
                <a:solidFill>
                  <a:schemeClr val="bg1"/>
                </a:solidFill>
              </a:rPr>
              <a:t>CONSULTORIAS</a:t>
            </a:r>
          </a:p>
        </p:txBody>
      </p:sp>
      <p:pic>
        <p:nvPicPr>
          <p:cNvPr id="7" name="Imagen 6">
            <a:extLst>
              <a:ext uri="{FF2B5EF4-FFF2-40B4-BE49-F238E27FC236}">
                <a16:creationId xmlns:a16="http://schemas.microsoft.com/office/drawing/2014/main" id="{C2C75D16-FFEE-4760-9F78-415C4D5DB2AC}"/>
              </a:ext>
            </a:extLst>
          </p:cNvPr>
          <p:cNvPicPr>
            <a:picLocks noChangeAspect="1"/>
          </p:cNvPicPr>
          <p:nvPr/>
        </p:nvPicPr>
        <p:blipFill>
          <a:blip r:embed="rId3"/>
          <a:stretch>
            <a:fillRect/>
          </a:stretch>
        </p:blipFill>
        <p:spPr>
          <a:xfrm>
            <a:off x="86727" y="7900308"/>
            <a:ext cx="3255546" cy="1243692"/>
          </a:xfrm>
          <a:prstGeom prst="rect">
            <a:avLst/>
          </a:prstGeom>
        </p:spPr>
      </p:pic>
      <p:pic>
        <p:nvPicPr>
          <p:cNvPr id="2" name="Imagen 1">
            <a:extLst>
              <a:ext uri="{FF2B5EF4-FFF2-40B4-BE49-F238E27FC236}">
                <a16:creationId xmlns:a16="http://schemas.microsoft.com/office/drawing/2014/main" id="{10FE5EFF-F64B-4222-A29C-B875DC7C167D}"/>
              </a:ext>
            </a:extLst>
          </p:cNvPr>
          <p:cNvPicPr>
            <a:picLocks noChangeAspect="1"/>
          </p:cNvPicPr>
          <p:nvPr/>
        </p:nvPicPr>
        <p:blipFill>
          <a:blip r:embed="rId4"/>
          <a:stretch>
            <a:fillRect/>
          </a:stretch>
        </p:blipFill>
        <p:spPr>
          <a:xfrm>
            <a:off x="261730" y="2677784"/>
            <a:ext cx="3080543" cy="3080543"/>
          </a:xfrm>
          <a:prstGeom prst="rect">
            <a:avLst/>
          </a:prstGeom>
        </p:spPr>
      </p:pic>
    </p:spTree>
    <p:extLst>
      <p:ext uri="{BB962C8B-B14F-4D97-AF65-F5344CB8AC3E}">
        <p14:creationId xmlns:p14="http://schemas.microsoft.com/office/powerpoint/2010/main" val="4034379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3A9FBFC-AEA7-40C5-9CC2-370F261A8B5E}"/>
              </a:ext>
            </a:extLst>
          </p:cNvPr>
          <p:cNvSpPr/>
          <p:nvPr/>
        </p:nvSpPr>
        <p:spPr>
          <a:xfrm flipV="1">
            <a:off x="-33707" y="0"/>
            <a:ext cx="4201297" cy="9144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p:txBody>
      </p:sp>
      <p:sp>
        <p:nvSpPr>
          <p:cNvPr id="16" name="CuadroTexto 15">
            <a:extLst>
              <a:ext uri="{FF2B5EF4-FFF2-40B4-BE49-F238E27FC236}">
                <a16:creationId xmlns:a16="http://schemas.microsoft.com/office/drawing/2014/main" id="{64AEB65F-8490-40C4-AAB1-3C76273A2EC8}"/>
              </a:ext>
            </a:extLst>
          </p:cNvPr>
          <p:cNvSpPr txBox="1"/>
          <p:nvPr/>
        </p:nvSpPr>
        <p:spPr>
          <a:xfrm>
            <a:off x="111676" y="2239994"/>
            <a:ext cx="4167590" cy="6740307"/>
          </a:xfrm>
          <a:prstGeom prst="rect">
            <a:avLst/>
          </a:prstGeom>
          <a:noFill/>
        </p:spPr>
        <p:txBody>
          <a:bodyPr wrap="square">
            <a:spAutoFit/>
          </a:bodyPr>
          <a:lstStyle/>
          <a:p>
            <a:r>
              <a:rPr lang="es-ES" b="1" dirty="0">
                <a:solidFill>
                  <a:schemeClr val="bg1"/>
                </a:solidFill>
              </a:rPr>
              <a:t>•	</a:t>
            </a:r>
            <a:r>
              <a:rPr lang="es-ES" dirty="0">
                <a:solidFill>
                  <a:schemeClr val="bg1"/>
                </a:solidFill>
              </a:rPr>
              <a:t>Seguridad física</a:t>
            </a:r>
          </a:p>
          <a:p>
            <a:pPr marL="285750" indent="-285750">
              <a:buFont typeface="Arial" panose="020B0604020202020204" pitchFamily="34" charset="0"/>
              <a:buChar char="•"/>
            </a:pPr>
            <a:r>
              <a:rPr lang="es-ES" dirty="0">
                <a:solidFill>
                  <a:schemeClr val="bg1"/>
                </a:solidFill>
              </a:rPr>
              <a:t>   Barrido electrónico (microfonos y   </a:t>
            </a:r>
          </a:p>
          <a:p>
            <a:r>
              <a:rPr lang="es-ES" dirty="0">
                <a:solidFill>
                  <a:schemeClr val="bg1"/>
                </a:solidFill>
              </a:rPr>
              <a:t>        cámaras)</a:t>
            </a:r>
          </a:p>
          <a:p>
            <a:pPr marL="285750" indent="-285750">
              <a:buFont typeface="Arial" panose="020B0604020202020204" pitchFamily="34" charset="0"/>
              <a:buChar char="•"/>
            </a:pPr>
            <a:r>
              <a:rPr lang="es-ES" dirty="0">
                <a:solidFill>
                  <a:schemeClr val="bg1"/>
                </a:solidFill>
              </a:rPr>
              <a:t>   Diseño de sistemas de seguridad</a:t>
            </a:r>
          </a:p>
          <a:p>
            <a:r>
              <a:rPr lang="es-ES" dirty="0">
                <a:solidFill>
                  <a:schemeClr val="bg1"/>
                </a:solidFill>
              </a:rPr>
              <a:t>•	Auditoria de seguridad</a:t>
            </a:r>
          </a:p>
          <a:p>
            <a:r>
              <a:rPr lang="es-ES" dirty="0">
                <a:solidFill>
                  <a:schemeClr val="bg1"/>
                </a:solidFill>
              </a:rPr>
              <a:t>•	Análisis de riesgos</a:t>
            </a:r>
          </a:p>
          <a:p>
            <a:r>
              <a:rPr lang="es-ES" dirty="0">
                <a:solidFill>
                  <a:schemeClr val="bg1"/>
                </a:solidFill>
              </a:rPr>
              <a:t>•	Preauditorias de seguridad</a:t>
            </a:r>
          </a:p>
          <a:p>
            <a:r>
              <a:rPr lang="es-ES" dirty="0">
                <a:solidFill>
                  <a:schemeClr val="bg1"/>
                </a:solidFill>
              </a:rPr>
              <a:t>•	Seguridad bancaria </a:t>
            </a:r>
          </a:p>
          <a:p>
            <a:r>
              <a:rPr lang="es-ES" dirty="0">
                <a:solidFill>
                  <a:schemeClr val="bg1"/>
                </a:solidFill>
              </a:rPr>
              <a:t>•	Asesoría a empresas de Seguridad</a:t>
            </a:r>
          </a:p>
          <a:p>
            <a:r>
              <a:rPr lang="es-ES" dirty="0">
                <a:solidFill>
                  <a:schemeClr val="bg1"/>
                </a:solidFill>
              </a:rPr>
              <a:t>•	Protección de marcas </a:t>
            </a:r>
          </a:p>
          <a:p>
            <a:r>
              <a:rPr lang="es-ES" dirty="0">
                <a:solidFill>
                  <a:schemeClr val="bg1"/>
                </a:solidFill>
              </a:rPr>
              <a:t>•	Inteligencia comercial </a:t>
            </a:r>
          </a:p>
          <a:p>
            <a:r>
              <a:rPr lang="es-ES" dirty="0">
                <a:solidFill>
                  <a:schemeClr val="bg1"/>
                </a:solidFill>
              </a:rPr>
              <a:t>•	Investigaciones comerciales </a:t>
            </a:r>
          </a:p>
          <a:p>
            <a:r>
              <a:rPr lang="es-ES" dirty="0">
                <a:solidFill>
                  <a:schemeClr val="bg1"/>
                </a:solidFill>
              </a:rPr>
              <a:t>•	Fraude corporativo </a:t>
            </a:r>
          </a:p>
          <a:p>
            <a:r>
              <a:rPr lang="es-ES" dirty="0">
                <a:solidFill>
                  <a:schemeClr val="bg1"/>
                </a:solidFill>
              </a:rPr>
              <a:t>•	Gestión de crisis y riesgos </a:t>
            </a:r>
          </a:p>
          <a:p>
            <a:r>
              <a:rPr lang="es-ES" dirty="0">
                <a:solidFill>
                  <a:schemeClr val="bg1"/>
                </a:solidFill>
              </a:rPr>
              <a:t>•	Protección ejecutiva </a:t>
            </a:r>
          </a:p>
          <a:p>
            <a:r>
              <a:rPr lang="es-ES" dirty="0">
                <a:solidFill>
                  <a:schemeClr val="bg1"/>
                </a:solidFill>
              </a:rPr>
              <a:t>•	Seguridad de logística </a:t>
            </a:r>
          </a:p>
          <a:p>
            <a:r>
              <a:rPr lang="es-ES" dirty="0">
                <a:solidFill>
                  <a:schemeClr val="bg1"/>
                </a:solidFill>
              </a:rPr>
              <a:t>•	Investigación previa a la contratación </a:t>
            </a:r>
          </a:p>
          <a:p>
            <a:r>
              <a:rPr lang="es-ES" dirty="0">
                <a:solidFill>
                  <a:schemeClr val="bg1"/>
                </a:solidFill>
              </a:rPr>
              <a:t>         (Estudios Socio-Económicos o Pre-</a:t>
            </a:r>
          </a:p>
          <a:p>
            <a:r>
              <a:rPr lang="es-ES" dirty="0">
                <a:solidFill>
                  <a:schemeClr val="bg1"/>
                </a:solidFill>
              </a:rPr>
              <a:t>         empleo) </a:t>
            </a:r>
          </a:p>
          <a:p>
            <a:r>
              <a:rPr lang="es-ES" dirty="0">
                <a:solidFill>
                  <a:schemeClr val="bg1"/>
                </a:solidFill>
              </a:rPr>
              <a:t>•	Protección de eventos de </a:t>
            </a:r>
          </a:p>
          <a:p>
            <a:r>
              <a:rPr lang="es-ES" dirty="0">
                <a:solidFill>
                  <a:schemeClr val="bg1"/>
                </a:solidFill>
              </a:rPr>
              <a:t>         concurrencia masiva </a:t>
            </a:r>
          </a:p>
          <a:p>
            <a:r>
              <a:rPr lang="es-ES" dirty="0">
                <a:solidFill>
                  <a:schemeClr val="bg1"/>
                </a:solidFill>
              </a:rPr>
              <a:t>•	Protección de artistas y personal de </a:t>
            </a:r>
          </a:p>
          <a:p>
            <a:r>
              <a:rPr lang="es-ES" dirty="0">
                <a:solidFill>
                  <a:schemeClr val="bg1"/>
                </a:solidFill>
              </a:rPr>
              <a:t>        farándula </a:t>
            </a:r>
          </a:p>
          <a:p>
            <a:r>
              <a:rPr lang="es-ES" dirty="0">
                <a:solidFill>
                  <a:schemeClr val="bg1"/>
                </a:solidFill>
              </a:rPr>
              <a:t>•	Cursos y seminarios </a:t>
            </a:r>
          </a:p>
        </p:txBody>
      </p:sp>
      <p:pic>
        <p:nvPicPr>
          <p:cNvPr id="19" name="Picture 2">
            <a:extLst>
              <a:ext uri="{FF2B5EF4-FFF2-40B4-BE49-F238E27FC236}">
                <a16:creationId xmlns:a16="http://schemas.microsoft.com/office/drawing/2014/main" id="{802318EE-499A-40A7-A76A-2007C86EE9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9883" y="6294856"/>
            <a:ext cx="2333726" cy="80800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B7E95EE0-92E7-4673-9B5E-B1BFDCF02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8639" y="7840954"/>
            <a:ext cx="2344970" cy="75082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8E7D5818-562C-40BD-9FA1-574DF5D65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4261" y="3270474"/>
            <a:ext cx="2333726" cy="80800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a:extLst>
              <a:ext uri="{FF2B5EF4-FFF2-40B4-BE49-F238E27FC236}">
                <a16:creationId xmlns:a16="http://schemas.microsoft.com/office/drawing/2014/main" id="{9AADF485-27F0-41CE-98B0-54D6E8876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1127" y="4839115"/>
            <a:ext cx="2344970" cy="75082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FB17C172-591F-4C7C-82E6-1AD0FE60F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2371" y="560033"/>
            <a:ext cx="2333726" cy="80800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a:extLst>
              <a:ext uri="{FF2B5EF4-FFF2-40B4-BE49-F238E27FC236}">
                <a16:creationId xmlns:a16="http://schemas.microsoft.com/office/drawing/2014/main" id="{69FA3E12-6B5B-4C28-83A4-BB1DB746C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660" y="1899916"/>
            <a:ext cx="2344970" cy="75082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FA984047-7A55-4FBF-9FB9-2E4F5F1665E3}"/>
              </a:ext>
            </a:extLst>
          </p:cNvPr>
          <p:cNvPicPr>
            <a:picLocks noChangeAspect="1"/>
          </p:cNvPicPr>
          <p:nvPr/>
        </p:nvPicPr>
        <p:blipFill>
          <a:blip r:embed="rId4"/>
          <a:stretch>
            <a:fillRect/>
          </a:stretch>
        </p:blipFill>
        <p:spPr>
          <a:xfrm>
            <a:off x="274611" y="90533"/>
            <a:ext cx="3584660" cy="1150135"/>
          </a:xfrm>
          <a:prstGeom prst="rect">
            <a:avLst/>
          </a:prstGeom>
        </p:spPr>
      </p:pic>
      <p:sp>
        <p:nvSpPr>
          <p:cNvPr id="8" name="CuadroTexto 7">
            <a:extLst>
              <a:ext uri="{FF2B5EF4-FFF2-40B4-BE49-F238E27FC236}">
                <a16:creationId xmlns:a16="http://schemas.microsoft.com/office/drawing/2014/main" id="{680B513A-D549-4923-8F23-05C8649EE161}"/>
              </a:ext>
            </a:extLst>
          </p:cNvPr>
          <p:cNvSpPr txBox="1"/>
          <p:nvPr/>
        </p:nvSpPr>
        <p:spPr>
          <a:xfrm>
            <a:off x="971288" y="1122188"/>
            <a:ext cx="2191305" cy="954107"/>
          </a:xfrm>
          <a:prstGeom prst="rect">
            <a:avLst/>
          </a:prstGeom>
          <a:noFill/>
        </p:spPr>
        <p:txBody>
          <a:bodyPr wrap="none" rtlCol="0">
            <a:spAutoFit/>
          </a:bodyPr>
          <a:lstStyle/>
          <a:p>
            <a:pPr algn="ctr"/>
            <a:r>
              <a:rPr lang="es-ES" sz="2800" b="1" dirty="0">
                <a:solidFill>
                  <a:schemeClr val="bg1"/>
                </a:solidFill>
              </a:rPr>
              <a:t>ASESORIAS Y </a:t>
            </a:r>
          </a:p>
          <a:p>
            <a:pPr algn="ctr"/>
            <a:r>
              <a:rPr lang="es-ES" sz="2800" b="1" dirty="0">
                <a:solidFill>
                  <a:schemeClr val="bg1"/>
                </a:solidFill>
              </a:rPr>
              <a:t>SERVICIOS</a:t>
            </a:r>
          </a:p>
        </p:txBody>
      </p:sp>
    </p:spTree>
    <p:extLst>
      <p:ext uri="{BB962C8B-B14F-4D97-AF65-F5344CB8AC3E}">
        <p14:creationId xmlns:p14="http://schemas.microsoft.com/office/powerpoint/2010/main" val="3202980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6B37338-9E43-470A-84E5-6F559BE6AA4B}"/>
              </a:ext>
            </a:extLst>
          </p:cNvPr>
          <p:cNvPicPr>
            <a:picLocks noChangeAspect="1"/>
          </p:cNvPicPr>
          <p:nvPr/>
        </p:nvPicPr>
        <p:blipFill>
          <a:blip r:embed="rId2"/>
          <a:stretch>
            <a:fillRect/>
          </a:stretch>
        </p:blipFill>
        <p:spPr>
          <a:xfrm>
            <a:off x="0" y="0"/>
            <a:ext cx="6858000" cy="9144000"/>
          </a:xfrm>
          <a:prstGeom prst="rect">
            <a:avLst/>
          </a:prstGeom>
        </p:spPr>
      </p:pic>
    </p:spTree>
    <p:extLst>
      <p:ext uri="{BB962C8B-B14F-4D97-AF65-F5344CB8AC3E}">
        <p14:creationId xmlns:p14="http://schemas.microsoft.com/office/powerpoint/2010/main" val="207629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n generada">
            <a:extLst>
              <a:ext uri="{FF2B5EF4-FFF2-40B4-BE49-F238E27FC236}">
                <a16:creationId xmlns:a16="http://schemas.microsoft.com/office/drawing/2014/main" id="{59F268EE-F481-401B-A5DB-23487A21B4BA}"/>
              </a:ext>
            </a:extLst>
          </p:cNvPr>
          <p:cNvSpPr>
            <a:spLocks noChangeAspect="1" noChangeArrowheads="1"/>
          </p:cNvSpPr>
          <p:nvPr/>
        </p:nvSpPr>
        <p:spPr bwMode="auto">
          <a:xfrm>
            <a:off x="3276600" y="4419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3" name="Imagen 2">
            <a:extLst>
              <a:ext uri="{FF2B5EF4-FFF2-40B4-BE49-F238E27FC236}">
                <a16:creationId xmlns:a16="http://schemas.microsoft.com/office/drawing/2014/main" id="{1C7B7369-6857-4335-A973-E50C7A27CEB4}"/>
              </a:ext>
            </a:extLst>
          </p:cNvPr>
          <p:cNvPicPr>
            <a:picLocks noChangeAspect="1"/>
          </p:cNvPicPr>
          <p:nvPr/>
        </p:nvPicPr>
        <p:blipFill>
          <a:blip r:embed="rId2"/>
          <a:stretch>
            <a:fillRect/>
          </a:stretch>
        </p:blipFill>
        <p:spPr>
          <a:xfrm>
            <a:off x="0" y="13648"/>
            <a:ext cx="6858000" cy="9144000"/>
          </a:xfrm>
          <a:prstGeom prst="rect">
            <a:avLst/>
          </a:prstGeom>
        </p:spPr>
      </p:pic>
      <p:pic>
        <p:nvPicPr>
          <p:cNvPr id="6" name="Imagen 5">
            <a:extLst>
              <a:ext uri="{FF2B5EF4-FFF2-40B4-BE49-F238E27FC236}">
                <a16:creationId xmlns:a16="http://schemas.microsoft.com/office/drawing/2014/main" id="{280CA787-3A6A-4B6B-8152-B9B54A5CE9AF}"/>
              </a:ext>
            </a:extLst>
          </p:cNvPr>
          <p:cNvPicPr>
            <a:picLocks noChangeAspect="1"/>
          </p:cNvPicPr>
          <p:nvPr/>
        </p:nvPicPr>
        <p:blipFill>
          <a:blip r:embed="rId3"/>
          <a:stretch>
            <a:fillRect/>
          </a:stretch>
        </p:blipFill>
        <p:spPr>
          <a:xfrm>
            <a:off x="3731527" y="5980952"/>
            <a:ext cx="3024116" cy="891831"/>
          </a:xfrm>
          <a:prstGeom prst="rect">
            <a:avLst/>
          </a:prstGeom>
          <a:ln>
            <a:noFill/>
          </a:ln>
          <a:effectLst>
            <a:outerShdw blurRad="190500" algn="tl" rotWithShape="0">
              <a:srgbClr val="000000">
                <a:alpha val="70000"/>
              </a:srgbClr>
            </a:outerShdw>
          </a:effectLst>
        </p:spPr>
      </p:pic>
      <p:pic>
        <p:nvPicPr>
          <p:cNvPr id="8" name="Imagen 7">
            <a:extLst>
              <a:ext uri="{FF2B5EF4-FFF2-40B4-BE49-F238E27FC236}">
                <a16:creationId xmlns:a16="http://schemas.microsoft.com/office/drawing/2014/main" id="{045DBDC3-FEDF-40F6-B90C-A1E461CF934E}"/>
              </a:ext>
            </a:extLst>
          </p:cNvPr>
          <p:cNvPicPr>
            <a:picLocks noChangeAspect="1"/>
          </p:cNvPicPr>
          <p:nvPr/>
        </p:nvPicPr>
        <p:blipFill>
          <a:blip r:embed="rId4"/>
          <a:stretch>
            <a:fillRect/>
          </a:stretch>
        </p:blipFill>
        <p:spPr>
          <a:xfrm>
            <a:off x="2130841" y="7766636"/>
            <a:ext cx="2591774" cy="897285"/>
          </a:xfrm>
          <a:prstGeom prst="rect">
            <a:avLst/>
          </a:prstGeom>
        </p:spPr>
      </p:pic>
    </p:spTree>
    <p:extLst>
      <p:ext uri="{BB962C8B-B14F-4D97-AF65-F5344CB8AC3E}">
        <p14:creationId xmlns:p14="http://schemas.microsoft.com/office/powerpoint/2010/main" val="1564461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E8E2F07-B7C6-4A59-9CE0-17076AB1062C}"/>
              </a:ext>
            </a:extLst>
          </p:cNvPr>
          <p:cNvPicPr>
            <a:picLocks noChangeAspect="1"/>
          </p:cNvPicPr>
          <p:nvPr/>
        </p:nvPicPr>
        <p:blipFill>
          <a:blip r:embed="rId3"/>
          <a:stretch>
            <a:fillRect/>
          </a:stretch>
        </p:blipFill>
        <p:spPr>
          <a:xfrm flipH="1">
            <a:off x="-3" y="0"/>
            <a:ext cx="6858002" cy="9144000"/>
          </a:xfrm>
          <a:prstGeom prst="rect">
            <a:avLst/>
          </a:prstGeom>
        </p:spPr>
      </p:pic>
      <p:pic>
        <p:nvPicPr>
          <p:cNvPr id="5" name="Imagen 4">
            <a:extLst>
              <a:ext uri="{FF2B5EF4-FFF2-40B4-BE49-F238E27FC236}">
                <a16:creationId xmlns:a16="http://schemas.microsoft.com/office/drawing/2014/main" id="{782DA75B-3EF7-4D19-9264-757FC7019DFB}"/>
              </a:ext>
            </a:extLst>
          </p:cNvPr>
          <p:cNvPicPr>
            <a:picLocks noChangeAspect="1"/>
          </p:cNvPicPr>
          <p:nvPr/>
        </p:nvPicPr>
        <p:blipFill>
          <a:blip r:embed="rId4"/>
          <a:stretch>
            <a:fillRect/>
          </a:stretch>
        </p:blipFill>
        <p:spPr>
          <a:xfrm>
            <a:off x="4478702" y="3474393"/>
            <a:ext cx="1703008" cy="1703008"/>
          </a:xfrm>
          <a:prstGeom prst="rect">
            <a:avLst/>
          </a:prstGeom>
        </p:spPr>
      </p:pic>
      <p:pic>
        <p:nvPicPr>
          <p:cNvPr id="6" name="Imagen 5">
            <a:extLst>
              <a:ext uri="{FF2B5EF4-FFF2-40B4-BE49-F238E27FC236}">
                <a16:creationId xmlns:a16="http://schemas.microsoft.com/office/drawing/2014/main" id="{4B521D9E-0E44-4F6D-AD2A-E9609599BFC5}"/>
              </a:ext>
            </a:extLst>
          </p:cNvPr>
          <p:cNvPicPr>
            <a:picLocks noChangeAspect="1"/>
          </p:cNvPicPr>
          <p:nvPr/>
        </p:nvPicPr>
        <p:blipFill>
          <a:blip r:embed="rId5"/>
          <a:stretch>
            <a:fillRect/>
          </a:stretch>
        </p:blipFill>
        <p:spPr>
          <a:xfrm>
            <a:off x="4323076" y="5581722"/>
            <a:ext cx="2326176" cy="1602248"/>
          </a:xfrm>
          <a:prstGeom prst="rect">
            <a:avLst/>
          </a:prstGeom>
        </p:spPr>
      </p:pic>
      <p:pic>
        <p:nvPicPr>
          <p:cNvPr id="7" name="Imagen 6">
            <a:extLst>
              <a:ext uri="{FF2B5EF4-FFF2-40B4-BE49-F238E27FC236}">
                <a16:creationId xmlns:a16="http://schemas.microsoft.com/office/drawing/2014/main" id="{C8093840-B81F-4300-95D0-AA0BF865AE45}"/>
              </a:ext>
            </a:extLst>
          </p:cNvPr>
          <p:cNvPicPr>
            <a:picLocks noChangeAspect="1"/>
          </p:cNvPicPr>
          <p:nvPr/>
        </p:nvPicPr>
        <p:blipFill>
          <a:blip r:embed="rId6"/>
          <a:stretch>
            <a:fillRect/>
          </a:stretch>
        </p:blipFill>
        <p:spPr>
          <a:xfrm>
            <a:off x="576123" y="5224645"/>
            <a:ext cx="2892470" cy="2105580"/>
          </a:xfrm>
          <a:prstGeom prst="rect">
            <a:avLst/>
          </a:prstGeom>
        </p:spPr>
      </p:pic>
      <p:pic>
        <p:nvPicPr>
          <p:cNvPr id="10" name="Imagen 9">
            <a:extLst>
              <a:ext uri="{FF2B5EF4-FFF2-40B4-BE49-F238E27FC236}">
                <a16:creationId xmlns:a16="http://schemas.microsoft.com/office/drawing/2014/main" id="{7F1B6164-C50C-4EEA-9B0C-48D12A1E7495}"/>
              </a:ext>
            </a:extLst>
          </p:cNvPr>
          <p:cNvPicPr>
            <a:picLocks noChangeAspect="1"/>
          </p:cNvPicPr>
          <p:nvPr/>
        </p:nvPicPr>
        <p:blipFill>
          <a:blip r:embed="rId7"/>
          <a:stretch>
            <a:fillRect/>
          </a:stretch>
        </p:blipFill>
        <p:spPr>
          <a:xfrm>
            <a:off x="274071" y="3767035"/>
            <a:ext cx="4014679" cy="1117723"/>
          </a:xfrm>
          <a:prstGeom prst="rect">
            <a:avLst/>
          </a:prstGeom>
        </p:spPr>
      </p:pic>
      <p:sp>
        <p:nvSpPr>
          <p:cNvPr id="11" name="CuadroTexto 10">
            <a:extLst>
              <a:ext uri="{FF2B5EF4-FFF2-40B4-BE49-F238E27FC236}">
                <a16:creationId xmlns:a16="http://schemas.microsoft.com/office/drawing/2014/main" id="{8C8E0551-3CC1-46AC-80DF-6CDDBC259194}"/>
              </a:ext>
            </a:extLst>
          </p:cNvPr>
          <p:cNvSpPr txBox="1"/>
          <p:nvPr/>
        </p:nvSpPr>
        <p:spPr>
          <a:xfrm>
            <a:off x="481454" y="372796"/>
            <a:ext cx="6099490" cy="1323439"/>
          </a:xfrm>
          <a:prstGeom prst="rect">
            <a:avLst/>
          </a:prstGeom>
          <a:noFill/>
        </p:spPr>
        <p:txBody>
          <a:bodyPr wrap="none" rtlCol="0">
            <a:spAutoFit/>
          </a:bodyPr>
          <a:lstStyle/>
          <a:p>
            <a:pPr algn="ctr"/>
            <a:r>
              <a:rPr lang="es-ES" sz="4000" b="1" dirty="0">
                <a:solidFill>
                  <a:schemeClr val="accent6">
                    <a:lumMod val="75000"/>
                  </a:schemeClr>
                </a:solidFill>
              </a:rPr>
              <a:t>LAS SIGUIENTES EMPRESAS </a:t>
            </a:r>
          </a:p>
          <a:p>
            <a:pPr algn="ctr"/>
            <a:r>
              <a:rPr lang="es-ES" sz="4000" b="1" dirty="0">
                <a:solidFill>
                  <a:schemeClr val="accent6">
                    <a:lumMod val="75000"/>
                  </a:schemeClr>
                </a:solidFill>
              </a:rPr>
              <a:t>CONFIAN EN </a:t>
            </a:r>
          </a:p>
        </p:txBody>
      </p:sp>
      <p:pic>
        <p:nvPicPr>
          <p:cNvPr id="12" name="Imagen 11">
            <a:extLst>
              <a:ext uri="{FF2B5EF4-FFF2-40B4-BE49-F238E27FC236}">
                <a16:creationId xmlns:a16="http://schemas.microsoft.com/office/drawing/2014/main" id="{DEF64D91-D576-4D9A-81F3-D3FF907DD961}"/>
              </a:ext>
            </a:extLst>
          </p:cNvPr>
          <p:cNvPicPr>
            <a:picLocks noChangeAspect="1"/>
          </p:cNvPicPr>
          <p:nvPr/>
        </p:nvPicPr>
        <p:blipFill>
          <a:blip r:embed="rId8"/>
          <a:stretch>
            <a:fillRect/>
          </a:stretch>
        </p:blipFill>
        <p:spPr>
          <a:xfrm>
            <a:off x="2281411" y="1524790"/>
            <a:ext cx="2499577" cy="1493649"/>
          </a:xfrm>
          <a:prstGeom prst="rect">
            <a:avLst/>
          </a:prstGeom>
        </p:spPr>
      </p:pic>
      <p:pic>
        <p:nvPicPr>
          <p:cNvPr id="13" name="Imagen 12">
            <a:extLst>
              <a:ext uri="{FF2B5EF4-FFF2-40B4-BE49-F238E27FC236}">
                <a16:creationId xmlns:a16="http://schemas.microsoft.com/office/drawing/2014/main" id="{8802DE3F-8AE6-4C29-A3D4-314000823747}"/>
              </a:ext>
            </a:extLst>
          </p:cNvPr>
          <p:cNvPicPr>
            <a:picLocks noChangeAspect="1"/>
          </p:cNvPicPr>
          <p:nvPr/>
        </p:nvPicPr>
        <p:blipFill>
          <a:blip r:embed="rId9"/>
          <a:stretch>
            <a:fillRect/>
          </a:stretch>
        </p:blipFill>
        <p:spPr>
          <a:xfrm>
            <a:off x="1766283" y="7670112"/>
            <a:ext cx="3563924" cy="1233848"/>
          </a:xfrm>
          <a:prstGeom prst="rect">
            <a:avLst/>
          </a:prstGeom>
        </p:spPr>
      </p:pic>
    </p:spTree>
    <p:extLst>
      <p:ext uri="{BB962C8B-B14F-4D97-AF65-F5344CB8AC3E}">
        <p14:creationId xmlns:p14="http://schemas.microsoft.com/office/powerpoint/2010/main" val="175553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365EF19-7614-404D-81CF-803CA743622E}"/>
              </a:ext>
            </a:extLst>
          </p:cNvPr>
          <p:cNvPicPr>
            <a:picLocks noChangeAspect="1"/>
          </p:cNvPicPr>
          <p:nvPr/>
        </p:nvPicPr>
        <p:blipFill>
          <a:blip r:embed="rId2"/>
          <a:stretch>
            <a:fillRect/>
          </a:stretch>
        </p:blipFill>
        <p:spPr>
          <a:xfrm>
            <a:off x="-6626" y="-8285"/>
            <a:ext cx="6864626" cy="9139031"/>
          </a:xfrm>
          <a:prstGeom prst="rect">
            <a:avLst/>
          </a:prstGeom>
        </p:spPr>
      </p:pic>
      <p:sp>
        <p:nvSpPr>
          <p:cNvPr id="4" name="CuadroTexto 3">
            <a:extLst>
              <a:ext uri="{FF2B5EF4-FFF2-40B4-BE49-F238E27FC236}">
                <a16:creationId xmlns:a16="http://schemas.microsoft.com/office/drawing/2014/main" id="{9D54795F-E911-4D10-AF16-BCF0F756C803}"/>
              </a:ext>
            </a:extLst>
          </p:cNvPr>
          <p:cNvSpPr txBox="1"/>
          <p:nvPr/>
        </p:nvSpPr>
        <p:spPr>
          <a:xfrm>
            <a:off x="3021496" y="8041008"/>
            <a:ext cx="3836504" cy="1077218"/>
          </a:xfrm>
          <a:prstGeom prst="rect">
            <a:avLst/>
          </a:prstGeom>
          <a:noFill/>
        </p:spPr>
        <p:txBody>
          <a:bodyPr wrap="square" rtlCol="0">
            <a:spAutoFit/>
          </a:bodyPr>
          <a:lstStyle/>
          <a:p>
            <a:pPr algn="r"/>
            <a:r>
              <a:rPr lang="es-ES" sz="1600" b="1" dirty="0"/>
              <a:t>Plaza Mi Condado, Piso 1, Local 2</a:t>
            </a:r>
          </a:p>
          <a:p>
            <a:pPr algn="r"/>
            <a:r>
              <a:rPr lang="es-ES" sz="1600" b="1" dirty="0"/>
              <a:t>Tel. (507) 6070-7201</a:t>
            </a:r>
          </a:p>
          <a:p>
            <a:pPr algn="r"/>
            <a:r>
              <a:rPr lang="es-ES" sz="1600" b="1" dirty="0"/>
              <a:t>ventas@quanticoglobalsystems.com</a:t>
            </a:r>
          </a:p>
          <a:p>
            <a:pPr algn="r"/>
            <a:r>
              <a:rPr lang="es-ES" sz="1600" b="1" dirty="0">
                <a:hlinkClick r:id="rId3">
                  <a:extLst>
                    <a:ext uri="{A12FA001-AC4F-418D-AE19-62706E023703}">
                      <ahyp:hlinkClr xmlns:ahyp="http://schemas.microsoft.com/office/drawing/2018/hyperlinkcolor" val="tx"/>
                    </a:ext>
                  </a:extLst>
                </a:hlinkClick>
              </a:rPr>
              <a:t>www.quanticoglobalsystems.com</a:t>
            </a:r>
            <a:endParaRPr lang="es-ES" sz="1600" b="1" dirty="0"/>
          </a:p>
        </p:txBody>
      </p:sp>
      <p:sp>
        <p:nvSpPr>
          <p:cNvPr id="5" name="CuadroTexto 4">
            <a:extLst>
              <a:ext uri="{FF2B5EF4-FFF2-40B4-BE49-F238E27FC236}">
                <a16:creationId xmlns:a16="http://schemas.microsoft.com/office/drawing/2014/main" id="{FA009115-A72C-411E-BC8E-F5728C80AE53}"/>
              </a:ext>
            </a:extLst>
          </p:cNvPr>
          <p:cNvSpPr txBox="1"/>
          <p:nvPr/>
        </p:nvSpPr>
        <p:spPr>
          <a:xfrm>
            <a:off x="225287" y="6732104"/>
            <a:ext cx="4113306" cy="1477328"/>
          </a:xfrm>
          <a:prstGeom prst="rect">
            <a:avLst/>
          </a:prstGeom>
          <a:noFill/>
        </p:spPr>
        <p:txBody>
          <a:bodyPr wrap="none" rtlCol="0">
            <a:spAutoFit/>
          </a:bodyPr>
          <a:lstStyle/>
          <a:p>
            <a:pPr marL="285750" indent="-285750">
              <a:buFont typeface="Arial" panose="020B0604020202020204" pitchFamily="34" charset="0"/>
              <a:buChar char="•"/>
            </a:pPr>
            <a:r>
              <a:rPr lang="es-ES" b="1" dirty="0"/>
              <a:t>Equipos de video vigilancia TIANDY</a:t>
            </a:r>
          </a:p>
          <a:p>
            <a:pPr marL="285750" indent="-285750">
              <a:buFont typeface="Arial" panose="020B0604020202020204" pitchFamily="34" charset="0"/>
              <a:buChar char="•"/>
            </a:pPr>
            <a:r>
              <a:rPr lang="es-ES" b="1" dirty="0"/>
              <a:t>Sistemas de alarmas VIAS</a:t>
            </a:r>
          </a:p>
          <a:p>
            <a:pPr marL="285750" indent="-285750">
              <a:buFont typeface="Arial" panose="020B0604020202020204" pitchFamily="34" charset="0"/>
              <a:buChar char="•"/>
            </a:pPr>
            <a:r>
              <a:rPr lang="es-ES" b="1" dirty="0"/>
              <a:t>Discos Duros marca </a:t>
            </a:r>
            <a:r>
              <a:rPr lang="es-ES" b="1" dirty="0" err="1"/>
              <a:t>Micronyx</a:t>
            </a:r>
            <a:endParaRPr lang="es-ES" b="1" dirty="0"/>
          </a:p>
          <a:p>
            <a:pPr marL="285750" indent="-285750">
              <a:buFont typeface="Arial" panose="020B0604020202020204" pitchFamily="34" charset="0"/>
              <a:buChar char="•"/>
            </a:pPr>
            <a:r>
              <a:rPr lang="es-ES" b="1" dirty="0"/>
              <a:t>Sistemas de alarmas MAYA </a:t>
            </a:r>
            <a:r>
              <a:rPr lang="es-ES" b="1" dirty="0" err="1"/>
              <a:t>Electronics</a:t>
            </a:r>
            <a:endParaRPr lang="es-ES" b="1" dirty="0"/>
          </a:p>
          <a:p>
            <a:pPr marL="285750" indent="-285750">
              <a:buFont typeface="Arial" panose="020B0604020202020204" pitchFamily="34" charset="0"/>
              <a:buChar char="•"/>
            </a:pPr>
            <a:r>
              <a:rPr lang="es-ES" b="1" dirty="0"/>
              <a:t>Consultorías en seguridad</a:t>
            </a:r>
          </a:p>
        </p:txBody>
      </p:sp>
    </p:spTree>
    <p:extLst>
      <p:ext uri="{BB962C8B-B14F-4D97-AF65-F5344CB8AC3E}">
        <p14:creationId xmlns:p14="http://schemas.microsoft.com/office/powerpoint/2010/main" val="533852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3A9FBFC-AEA7-40C5-9CC2-370F261A8B5E}"/>
              </a:ext>
            </a:extLst>
          </p:cNvPr>
          <p:cNvSpPr/>
          <p:nvPr/>
        </p:nvSpPr>
        <p:spPr>
          <a:xfrm flipV="1">
            <a:off x="-33707" y="0"/>
            <a:ext cx="4201297" cy="9144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p:txBody>
      </p:sp>
      <p:pic>
        <p:nvPicPr>
          <p:cNvPr id="10" name="Imagen 9">
            <a:extLst>
              <a:ext uri="{FF2B5EF4-FFF2-40B4-BE49-F238E27FC236}">
                <a16:creationId xmlns:a16="http://schemas.microsoft.com/office/drawing/2014/main" id="{17C165EB-CD2E-4F76-8FDA-5785132C5653}"/>
              </a:ext>
            </a:extLst>
          </p:cNvPr>
          <p:cNvPicPr>
            <a:picLocks noChangeAspect="1"/>
          </p:cNvPicPr>
          <p:nvPr/>
        </p:nvPicPr>
        <p:blipFill>
          <a:blip r:embed="rId2"/>
          <a:stretch>
            <a:fillRect/>
          </a:stretch>
        </p:blipFill>
        <p:spPr>
          <a:xfrm>
            <a:off x="1309521" y="328253"/>
            <a:ext cx="1755800" cy="579170"/>
          </a:xfrm>
          <a:prstGeom prst="rect">
            <a:avLst/>
          </a:prstGeom>
        </p:spPr>
      </p:pic>
      <p:sp>
        <p:nvSpPr>
          <p:cNvPr id="22" name="CuadroTexto 21">
            <a:extLst>
              <a:ext uri="{FF2B5EF4-FFF2-40B4-BE49-F238E27FC236}">
                <a16:creationId xmlns:a16="http://schemas.microsoft.com/office/drawing/2014/main" id="{C660FDD0-EB7E-41CD-9289-54D33CD99174}"/>
              </a:ext>
            </a:extLst>
          </p:cNvPr>
          <p:cNvSpPr txBox="1"/>
          <p:nvPr/>
        </p:nvSpPr>
        <p:spPr>
          <a:xfrm>
            <a:off x="4780224" y="1009483"/>
            <a:ext cx="1195516" cy="369332"/>
          </a:xfrm>
          <a:prstGeom prst="rect">
            <a:avLst/>
          </a:prstGeom>
          <a:noFill/>
        </p:spPr>
        <p:txBody>
          <a:bodyPr wrap="square">
            <a:spAutoFit/>
          </a:bodyPr>
          <a:lstStyle/>
          <a:p>
            <a:pPr algn="ctr"/>
            <a:r>
              <a:rPr lang="es-ES" b="1" dirty="0"/>
              <a:t>TC-H3104</a:t>
            </a:r>
          </a:p>
        </p:txBody>
      </p:sp>
      <p:sp>
        <p:nvSpPr>
          <p:cNvPr id="24" name="CuadroTexto 23">
            <a:extLst>
              <a:ext uri="{FF2B5EF4-FFF2-40B4-BE49-F238E27FC236}">
                <a16:creationId xmlns:a16="http://schemas.microsoft.com/office/drawing/2014/main" id="{7AFC6C94-F276-479E-B3EF-A1527BF6BB73}"/>
              </a:ext>
            </a:extLst>
          </p:cNvPr>
          <p:cNvSpPr txBox="1"/>
          <p:nvPr/>
        </p:nvSpPr>
        <p:spPr>
          <a:xfrm>
            <a:off x="4777714" y="5043110"/>
            <a:ext cx="1553062" cy="369332"/>
          </a:xfrm>
          <a:prstGeom prst="rect">
            <a:avLst/>
          </a:prstGeom>
          <a:noFill/>
        </p:spPr>
        <p:txBody>
          <a:bodyPr wrap="square">
            <a:spAutoFit/>
          </a:bodyPr>
          <a:lstStyle/>
          <a:p>
            <a:pPr algn="ctr"/>
            <a:r>
              <a:rPr lang="es-ES" b="1" dirty="0"/>
              <a:t>TC-R3108</a:t>
            </a:r>
          </a:p>
        </p:txBody>
      </p:sp>
      <p:sp>
        <p:nvSpPr>
          <p:cNvPr id="28" name="Rectángulo: esquinas redondeadas 27">
            <a:extLst>
              <a:ext uri="{FF2B5EF4-FFF2-40B4-BE49-F238E27FC236}">
                <a16:creationId xmlns:a16="http://schemas.microsoft.com/office/drawing/2014/main" id="{0593CED8-389E-49E4-8C04-612232235A0C}"/>
              </a:ext>
            </a:extLst>
          </p:cNvPr>
          <p:cNvSpPr/>
          <p:nvPr/>
        </p:nvSpPr>
        <p:spPr>
          <a:xfrm>
            <a:off x="4257808" y="1407964"/>
            <a:ext cx="2240348" cy="421993"/>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CuadroTexto 28">
            <a:extLst>
              <a:ext uri="{FF2B5EF4-FFF2-40B4-BE49-F238E27FC236}">
                <a16:creationId xmlns:a16="http://schemas.microsoft.com/office/drawing/2014/main" id="{25A4392E-A173-46B1-B7E0-CCFD0BFFA849}"/>
              </a:ext>
            </a:extLst>
          </p:cNvPr>
          <p:cNvSpPr txBox="1"/>
          <p:nvPr/>
        </p:nvSpPr>
        <p:spPr>
          <a:xfrm>
            <a:off x="4257810" y="1467035"/>
            <a:ext cx="2308902" cy="307777"/>
          </a:xfrm>
          <a:prstGeom prst="rect">
            <a:avLst/>
          </a:prstGeom>
          <a:noFill/>
        </p:spPr>
        <p:txBody>
          <a:bodyPr wrap="none" rtlCol="0">
            <a:spAutoFit/>
          </a:bodyPr>
          <a:lstStyle/>
          <a:p>
            <a:pPr algn="ctr"/>
            <a:r>
              <a:rPr lang="es-ES" sz="1400" b="1" dirty="0"/>
              <a:t>CÓDIGO: </a:t>
            </a:r>
            <a:r>
              <a:rPr lang="es-ES" sz="1400" b="1" i="0" u="none" strike="noStrike" dirty="0">
                <a:solidFill>
                  <a:srgbClr val="000000"/>
                </a:solidFill>
                <a:effectLst/>
                <a:latin typeface="Arial" panose="020B0604020202020204" pitchFamily="34" charset="0"/>
                <a:ea typeface="SimSun" panose="02010600030101010101" pitchFamily="2" charset="-122"/>
              </a:rPr>
              <a:t>1D.20010.020465</a:t>
            </a:r>
          </a:p>
        </p:txBody>
      </p:sp>
      <p:sp>
        <p:nvSpPr>
          <p:cNvPr id="32" name="Rectángulo: esquinas redondeadas 31">
            <a:extLst>
              <a:ext uri="{FF2B5EF4-FFF2-40B4-BE49-F238E27FC236}">
                <a16:creationId xmlns:a16="http://schemas.microsoft.com/office/drawing/2014/main" id="{C2FC9417-57D7-4E64-A3F8-24C2B784748D}"/>
              </a:ext>
            </a:extLst>
          </p:cNvPr>
          <p:cNvSpPr/>
          <p:nvPr/>
        </p:nvSpPr>
        <p:spPr>
          <a:xfrm>
            <a:off x="4455239" y="5395650"/>
            <a:ext cx="2240348" cy="421993"/>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CuadroTexto 32">
            <a:extLst>
              <a:ext uri="{FF2B5EF4-FFF2-40B4-BE49-F238E27FC236}">
                <a16:creationId xmlns:a16="http://schemas.microsoft.com/office/drawing/2014/main" id="{3A9B65DD-878C-431B-B9A1-ABEF79C9D60C}"/>
              </a:ext>
            </a:extLst>
          </p:cNvPr>
          <p:cNvSpPr txBox="1"/>
          <p:nvPr/>
        </p:nvSpPr>
        <p:spPr>
          <a:xfrm>
            <a:off x="4436203" y="5467587"/>
            <a:ext cx="2308902" cy="307777"/>
          </a:xfrm>
          <a:prstGeom prst="rect">
            <a:avLst/>
          </a:prstGeom>
          <a:noFill/>
        </p:spPr>
        <p:txBody>
          <a:bodyPr wrap="none" rtlCol="0">
            <a:spAutoFit/>
          </a:bodyPr>
          <a:lstStyle/>
          <a:p>
            <a:pPr algn="ctr"/>
            <a:r>
              <a:rPr lang="es-ES" sz="1400" b="1" dirty="0"/>
              <a:t>CÓDIGO: </a:t>
            </a:r>
            <a:r>
              <a:rPr lang="es-ES" sz="1400" b="1" i="0" u="none" strike="noStrike" dirty="0">
                <a:solidFill>
                  <a:srgbClr val="000000"/>
                </a:solidFill>
                <a:effectLst/>
                <a:latin typeface="Arial" panose="020B0604020202020204" pitchFamily="34" charset="0"/>
                <a:ea typeface="SimSun" panose="02010600030101010101" pitchFamily="2" charset="-122"/>
              </a:rPr>
              <a:t>1D.20010.020466</a:t>
            </a:r>
          </a:p>
        </p:txBody>
      </p:sp>
      <p:pic>
        <p:nvPicPr>
          <p:cNvPr id="2" name="Imagen 1">
            <a:extLst>
              <a:ext uri="{FF2B5EF4-FFF2-40B4-BE49-F238E27FC236}">
                <a16:creationId xmlns:a16="http://schemas.microsoft.com/office/drawing/2014/main" id="{D6D7A460-44EE-4702-B9DB-653BD89E9B59}"/>
              </a:ext>
            </a:extLst>
          </p:cNvPr>
          <p:cNvPicPr>
            <a:picLocks noChangeAspect="1"/>
          </p:cNvPicPr>
          <p:nvPr/>
        </p:nvPicPr>
        <p:blipFill>
          <a:blip r:embed="rId3"/>
          <a:stretch>
            <a:fillRect/>
          </a:stretch>
        </p:blipFill>
        <p:spPr>
          <a:xfrm>
            <a:off x="4257808" y="2433928"/>
            <a:ext cx="2543446" cy="1527404"/>
          </a:xfrm>
          <a:prstGeom prst="rect">
            <a:avLst/>
          </a:prstGeom>
        </p:spPr>
      </p:pic>
      <p:pic>
        <p:nvPicPr>
          <p:cNvPr id="17" name="Imagen 16">
            <a:extLst>
              <a:ext uri="{FF2B5EF4-FFF2-40B4-BE49-F238E27FC236}">
                <a16:creationId xmlns:a16="http://schemas.microsoft.com/office/drawing/2014/main" id="{996BFFA5-875B-48B4-A823-5CDBF27612B7}"/>
              </a:ext>
            </a:extLst>
          </p:cNvPr>
          <p:cNvPicPr>
            <a:picLocks noChangeAspect="1"/>
          </p:cNvPicPr>
          <p:nvPr/>
        </p:nvPicPr>
        <p:blipFill>
          <a:blip r:embed="rId3"/>
          <a:stretch>
            <a:fillRect/>
          </a:stretch>
        </p:blipFill>
        <p:spPr>
          <a:xfrm>
            <a:off x="4257808" y="6333540"/>
            <a:ext cx="2543446" cy="1527404"/>
          </a:xfrm>
          <a:prstGeom prst="rect">
            <a:avLst/>
          </a:prstGeom>
        </p:spPr>
      </p:pic>
      <p:sp>
        <p:nvSpPr>
          <p:cNvPr id="18" name="CuadroTexto 17">
            <a:extLst>
              <a:ext uri="{FF2B5EF4-FFF2-40B4-BE49-F238E27FC236}">
                <a16:creationId xmlns:a16="http://schemas.microsoft.com/office/drawing/2014/main" id="{EA51EDCB-E1E5-4748-A703-46AFC17772D1}"/>
              </a:ext>
            </a:extLst>
          </p:cNvPr>
          <p:cNvSpPr txBox="1"/>
          <p:nvPr/>
        </p:nvSpPr>
        <p:spPr>
          <a:xfrm>
            <a:off x="64352" y="1458543"/>
            <a:ext cx="4005177" cy="2169825"/>
          </a:xfrm>
          <a:prstGeom prst="rect">
            <a:avLst/>
          </a:prstGeom>
          <a:noFill/>
        </p:spPr>
        <p:txBody>
          <a:bodyPr wrap="square">
            <a:spAutoFit/>
          </a:bodyPr>
          <a:lstStyle/>
          <a:p>
            <a:r>
              <a:rPr lang="es-ES" sz="1300" b="1" dirty="0">
                <a:solidFill>
                  <a:schemeClr val="bg1"/>
                </a:solidFill>
              </a:rPr>
              <a:t>•	Grabador IP </a:t>
            </a:r>
          </a:p>
          <a:p>
            <a:r>
              <a:rPr lang="es-ES" sz="1300" b="1" dirty="0">
                <a:solidFill>
                  <a:schemeClr val="bg1"/>
                </a:solidFill>
              </a:rPr>
              <a:t>•	4 canales con 4 puertos </a:t>
            </a:r>
          </a:p>
          <a:p>
            <a:r>
              <a:rPr lang="es-ES" sz="1300" b="1" dirty="0">
                <a:solidFill>
                  <a:schemeClr val="bg1"/>
                </a:solidFill>
              </a:rPr>
              <a:t>•	Soporta hasta 5MP</a:t>
            </a:r>
          </a:p>
          <a:p>
            <a:r>
              <a:rPr lang="es-ES" sz="1300" b="1" dirty="0">
                <a:solidFill>
                  <a:schemeClr val="bg1"/>
                </a:solidFill>
              </a:rPr>
              <a:t>•	1 bahía para HD SATA, compatible con hasta 6TB</a:t>
            </a:r>
          </a:p>
          <a:p>
            <a:r>
              <a:rPr lang="es-ES" sz="1300" b="1" dirty="0">
                <a:solidFill>
                  <a:schemeClr val="bg1"/>
                </a:solidFill>
              </a:rPr>
              <a:t>•	</a:t>
            </a:r>
            <a:r>
              <a:rPr lang="es-ES" sz="1300" b="1" dirty="0" err="1">
                <a:solidFill>
                  <a:schemeClr val="bg1"/>
                </a:solidFill>
              </a:rPr>
              <a:t>PoE</a:t>
            </a:r>
            <a:endParaRPr lang="es-ES" sz="1300" b="1" dirty="0">
              <a:solidFill>
                <a:schemeClr val="bg1"/>
              </a:solidFill>
            </a:endParaRPr>
          </a:p>
          <a:p>
            <a:r>
              <a:rPr lang="es-ES" sz="1300" b="1" dirty="0">
                <a:solidFill>
                  <a:schemeClr val="bg1"/>
                </a:solidFill>
              </a:rPr>
              <a:t>•	Compresión H.265/S+265 </a:t>
            </a:r>
          </a:p>
          <a:p>
            <a:r>
              <a:rPr lang="es-ES" sz="1300" b="1" dirty="0">
                <a:solidFill>
                  <a:schemeClr val="bg1"/>
                </a:solidFill>
              </a:rPr>
              <a:t>•	Permite 1 disco duro SATA de hasta 6TB</a:t>
            </a:r>
          </a:p>
          <a:p>
            <a:r>
              <a:rPr lang="es-ES" sz="1300" b="1" dirty="0">
                <a:solidFill>
                  <a:schemeClr val="bg1"/>
                </a:solidFill>
              </a:rPr>
              <a:t>•	Grabación y reproducción </a:t>
            </a:r>
            <a:r>
              <a:rPr lang="es-ES" sz="1300" b="1" dirty="0" err="1">
                <a:solidFill>
                  <a:schemeClr val="bg1"/>
                </a:solidFill>
              </a:rPr>
              <a:t>multiresolución</a:t>
            </a:r>
            <a:endParaRPr lang="es-ES" sz="1300" b="1" dirty="0">
              <a:solidFill>
                <a:schemeClr val="bg1"/>
              </a:solidFill>
            </a:endParaRPr>
          </a:p>
          <a:p>
            <a:r>
              <a:rPr lang="es-ES" sz="1300" b="1" dirty="0">
                <a:solidFill>
                  <a:schemeClr val="bg1"/>
                </a:solidFill>
              </a:rPr>
              <a:t>•	Conectividad </a:t>
            </a:r>
            <a:r>
              <a:rPr lang="es-ES" sz="1300" b="1" dirty="0" err="1">
                <a:solidFill>
                  <a:schemeClr val="bg1"/>
                </a:solidFill>
              </a:rPr>
              <a:t>plug</a:t>
            </a:r>
            <a:r>
              <a:rPr lang="es-ES" sz="1300" b="1" dirty="0">
                <a:solidFill>
                  <a:schemeClr val="bg1"/>
                </a:solidFill>
              </a:rPr>
              <a:t>-and-</a:t>
            </a:r>
            <a:r>
              <a:rPr lang="es-ES" sz="1300" b="1" dirty="0" err="1">
                <a:solidFill>
                  <a:schemeClr val="bg1"/>
                </a:solidFill>
              </a:rPr>
              <a:t>play</a:t>
            </a:r>
            <a:r>
              <a:rPr lang="es-ES" sz="1300" b="1" dirty="0">
                <a:solidFill>
                  <a:schemeClr val="bg1"/>
                </a:solidFill>
              </a:rPr>
              <a:t> con cámaras IP</a:t>
            </a:r>
          </a:p>
          <a:p>
            <a:r>
              <a:rPr lang="es-ES" sz="1300" b="1" dirty="0">
                <a:solidFill>
                  <a:schemeClr val="bg1"/>
                </a:solidFill>
              </a:rPr>
              <a:t>•	Compatible con cámaras ONVIF de terceros</a:t>
            </a:r>
          </a:p>
        </p:txBody>
      </p:sp>
      <p:sp>
        <p:nvSpPr>
          <p:cNvPr id="25" name="CuadroTexto 24">
            <a:extLst>
              <a:ext uri="{FF2B5EF4-FFF2-40B4-BE49-F238E27FC236}">
                <a16:creationId xmlns:a16="http://schemas.microsoft.com/office/drawing/2014/main" id="{6618A3FC-8AFB-4469-94D5-B03D17F18FF5}"/>
              </a:ext>
            </a:extLst>
          </p:cNvPr>
          <p:cNvSpPr txBox="1"/>
          <p:nvPr/>
        </p:nvSpPr>
        <p:spPr>
          <a:xfrm>
            <a:off x="154731" y="5310706"/>
            <a:ext cx="3824417" cy="2169825"/>
          </a:xfrm>
          <a:prstGeom prst="rect">
            <a:avLst/>
          </a:prstGeom>
          <a:noFill/>
        </p:spPr>
        <p:txBody>
          <a:bodyPr wrap="square">
            <a:spAutoFit/>
          </a:bodyPr>
          <a:lstStyle/>
          <a:p>
            <a:r>
              <a:rPr lang="es-ES" sz="1300" b="1" dirty="0">
                <a:solidFill>
                  <a:schemeClr val="bg1"/>
                </a:solidFill>
              </a:rPr>
              <a:t>•	Grabador IP</a:t>
            </a:r>
          </a:p>
          <a:p>
            <a:r>
              <a:rPr lang="es-ES" sz="1300" b="1" dirty="0">
                <a:solidFill>
                  <a:schemeClr val="bg1"/>
                </a:solidFill>
              </a:rPr>
              <a:t>•	8 canales</a:t>
            </a:r>
          </a:p>
          <a:p>
            <a:r>
              <a:rPr lang="es-ES" sz="1300" b="1" dirty="0">
                <a:solidFill>
                  <a:schemeClr val="bg1"/>
                </a:solidFill>
              </a:rPr>
              <a:t>•	8 puertos </a:t>
            </a:r>
            <a:r>
              <a:rPr lang="es-ES" sz="1300" b="1" dirty="0" err="1">
                <a:solidFill>
                  <a:schemeClr val="bg1"/>
                </a:solidFill>
              </a:rPr>
              <a:t>PoE</a:t>
            </a:r>
            <a:endParaRPr lang="es-ES" sz="1300" b="1" dirty="0">
              <a:solidFill>
                <a:schemeClr val="bg1"/>
              </a:solidFill>
            </a:endParaRPr>
          </a:p>
          <a:p>
            <a:r>
              <a:rPr lang="es-ES" sz="1300" b="1" dirty="0">
                <a:solidFill>
                  <a:schemeClr val="bg1"/>
                </a:solidFill>
              </a:rPr>
              <a:t>•	Soporta formatos de video H.265/S+265</a:t>
            </a:r>
          </a:p>
          <a:p>
            <a:r>
              <a:rPr lang="es-ES" sz="1300" b="1" dirty="0">
                <a:solidFill>
                  <a:schemeClr val="bg1"/>
                </a:solidFill>
              </a:rPr>
              <a:t>•	Resolución hasta 6MP </a:t>
            </a:r>
          </a:p>
          <a:p>
            <a:r>
              <a:rPr lang="es-ES" sz="1300" b="1" dirty="0">
                <a:solidFill>
                  <a:schemeClr val="bg1"/>
                </a:solidFill>
              </a:rPr>
              <a:t>•	Un disco duro SATA (hasta 6TB)</a:t>
            </a:r>
          </a:p>
          <a:p>
            <a:r>
              <a:rPr lang="es-ES" sz="1300" b="1" dirty="0">
                <a:solidFill>
                  <a:schemeClr val="bg1"/>
                </a:solidFill>
              </a:rPr>
              <a:t>•	Grabación y reproducción </a:t>
            </a:r>
            <a:r>
              <a:rPr lang="es-ES" sz="1300" b="1" dirty="0" err="1">
                <a:solidFill>
                  <a:schemeClr val="bg1"/>
                </a:solidFill>
              </a:rPr>
              <a:t>multiresolución</a:t>
            </a:r>
            <a:endParaRPr lang="es-ES" sz="1300" b="1" dirty="0">
              <a:solidFill>
                <a:schemeClr val="bg1"/>
              </a:solidFill>
            </a:endParaRPr>
          </a:p>
          <a:p>
            <a:r>
              <a:rPr lang="es-ES" sz="1300" b="1" dirty="0">
                <a:solidFill>
                  <a:schemeClr val="bg1"/>
                </a:solidFill>
              </a:rPr>
              <a:t>•	"Plug and Play" para cámaras </a:t>
            </a:r>
            <a:r>
              <a:rPr lang="es-ES" sz="1300" b="1" dirty="0" err="1">
                <a:solidFill>
                  <a:schemeClr val="bg1"/>
                </a:solidFill>
              </a:rPr>
              <a:t>Tiandy</a:t>
            </a:r>
            <a:endParaRPr lang="es-ES" sz="1300" b="1" dirty="0">
              <a:solidFill>
                <a:schemeClr val="bg1"/>
              </a:solidFill>
            </a:endParaRPr>
          </a:p>
          <a:p>
            <a:r>
              <a:rPr lang="es-ES" sz="1300" b="1" dirty="0">
                <a:solidFill>
                  <a:schemeClr val="bg1"/>
                </a:solidFill>
              </a:rPr>
              <a:t>•	Compatible con cámaras ONVIF de terceros</a:t>
            </a:r>
          </a:p>
          <a:p>
            <a:endParaRPr lang="es-ES" sz="1300" b="1" dirty="0">
              <a:solidFill>
                <a:schemeClr val="bg1"/>
              </a:solidFill>
            </a:endParaRPr>
          </a:p>
        </p:txBody>
      </p:sp>
    </p:spTree>
    <p:extLst>
      <p:ext uri="{BB962C8B-B14F-4D97-AF65-F5344CB8AC3E}">
        <p14:creationId xmlns:p14="http://schemas.microsoft.com/office/powerpoint/2010/main" val="228231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3A9FBFC-AEA7-40C5-9CC2-370F261A8B5E}"/>
              </a:ext>
            </a:extLst>
          </p:cNvPr>
          <p:cNvSpPr/>
          <p:nvPr/>
        </p:nvSpPr>
        <p:spPr>
          <a:xfrm flipV="1">
            <a:off x="2638864" y="0"/>
            <a:ext cx="4201297" cy="9144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p:txBody>
      </p:sp>
      <p:pic>
        <p:nvPicPr>
          <p:cNvPr id="10" name="Imagen 9">
            <a:extLst>
              <a:ext uri="{FF2B5EF4-FFF2-40B4-BE49-F238E27FC236}">
                <a16:creationId xmlns:a16="http://schemas.microsoft.com/office/drawing/2014/main" id="{17C165EB-CD2E-4F76-8FDA-5785132C5653}"/>
              </a:ext>
            </a:extLst>
          </p:cNvPr>
          <p:cNvPicPr>
            <a:picLocks noChangeAspect="1"/>
          </p:cNvPicPr>
          <p:nvPr/>
        </p:nvPicPr>
        <p:blipFill>
          <a:blip r:embed="rId2"/>
          <a:stretch>
            <a:fillRect/>
          </a:stretch>
        </p:blipFill>
        <p:spPr>
          <a:xfrm>
            <a:off x="3999930" y="328253"/>
            <a:ext cx="1755800" cy="579170"/>
          </a:xfrm>
          <a:prstGeom prst="rect">
            <a:avLst/>
          </a:prstGeom>
        </p:spPr>
      </p:pic>
      <p:sp>
        <p:nvSpPr>
          <p:cNvPr id="22" name="CuadroTexto 21">
            <a:extLst>
              <a:ext uri="{FF2B5EF4-FFF2-40B4-BE49-F238E27FC236}">
                <a16:creationId xmlns:a16="http://schemas.microsoft.com/office/drawing/2014/main" id="{C660FDD0-EB7E-41CD-9289-54D33CD99174}"/>
              </a:ext>
            </a:extLst>
          </p:cNvPr>
          <p:cNvSpPr txBox="1"/>
          <p:nvPr/>
        </p:nvSpPr>
        <p:spPr>
          <a:xfrm>
            <a:off x="698231" y="888925"/>
            <a:ext cx="1195516" cy="369332"/>
          </a:xfrm>
          <a:prstGeom prst="rect">
            <a:avLst/>
          </a:prstGeom>
          <a:noFill/>
        </p:spPr>
        <p:txBody>
          <a:bodyPr wrap="square">
            <a:spAutoFit/>
          </a:bodyPr>
          <a:lstStyle/>
          <a:p>
            <a:pPr algn="ctr"/>
            <a:r>
              <a:rPr lang="es-ES" b="1" dirty="0"/>
              <a:t>TC-R3220</a:t>
            </a:r>
          </a:p>
        </p:txBody>
      </p:sp>
      <p:sp>
        <p:nvSpPr>
          <p:cNvPr id="23" name="CuadroTexto 22">
            <a:extLst>
              <a:ext uri="{FF2B5EF4-FFF2-40B4-BE49-F238E27FC236}">
                <a16:creationId xmlns:a16="http://schemas.microsoft.com/office/drawing/2014/main" id="{B67DD567-533A-472F-B2A9-77F52EFB8076}"/>
              </a:ext>
            </a:extLst>
          </p:cNvPr>
          <p:cNvSpPr txBox="1"/>
          <p:nvPr/>
        </p:nvSpPr>
        <p:spPr>
          <a:xfrm>
            <a:off x="2718412" y="1111804"/>
            <a:ext cx="4003663" cy="3370153"/>
          </a:xfrm>
          <a:prstGeom prst="rect">
            <a:avLst/>
          </a:prstGeom>
          <a:noFill/>
        </p:spPr>
        <p:txBody>
          <a:bodyPr wrap="square">
            <a:spAutoFit/>
          </a:bodyPr>
          <a:lstStyle/>
          <a:p>
            <a:r>
              <a:rPr lang="es-ES" sz="1300" b="1" dirty="0">
                <a:solidFill>
                  <a:schemeClr val="bg1"/>
                </a:solidFill>
              </a:rPr>
              <a:t>•	Grabador (NVR) de 20 canales IP</a:t>
            </a:r>
          </a:p>
          <a:p>
            <a:r>
              <a:rPr lang="es-ES" sz="1300" b="1" dirty="0">
                <a:solidFill>
                  <a:schemeClr val="bg1"/>
                </a:solidFill>
              </a:rPr>
              <a:t>•	Hasta 20 cámaras IP</a:t>
            </a:r>
          </a:p>
          <a:p>
            <a:r>
              <a:rPr lang="es-ES" sz="1300" b="1" dirty="0">
                <a:solidFill>
                  <a:schemeClr val="bg1"/>
                </a:solidFill>
              </a:rPr>
              <a:t>•	Soporta S+265, H.265, S+264, H.264 para mayor </a:t>
            </a:r>
          </a:p>
          <a:p>
            <a:r>
              <a:rPr lang="es-ES" sz="1300" b="1" dirty="0">
                <a:solidFill>
                  <a:schemeClr val="bg1"/>
                </a:solidFill>
              </a:rPr>
              <a:t>            eficiencia</a:t>
            </a:r>
          </a:p>
          <a:p>
            <a:r>
              <a:rPr lang="es-ES" sz="1300" b="1" dirty="0">
                <a:solidFill>
                  <a:schemeClr val="bg1"/>
                </a:solidFill>
              </a:rPr>
              <a:t>•	Admite visualización y grabación de hasta 8MP</a:t>
            </a:r>
          </a:p>
          <a:p>
            <a:r>
              <a:rPr lang="es-ES" sz="1300" b="1" dirty="0">
                <a:solidFill>
                  <a:schemeClr val="bg1"/>
                </a:solidFill>
              </a:rPr>
              <a:t>•	Salida de video 4K </a:t>
            </a:r>
          </a:p>
          <a:p>
            <a:r>
              <a:rPr lang="es-ES" sz="1300" b="1" dirty="0">
                <a:solidFill>
                  <a:schemeClr val="bg1"/>
                </a:solidFill>
              </a:rPr>
              <a:t>•	Audio: Entrada/salida bidireccional</a:t>
            </a:r>
          </a:p>
          <a:p>
            <a:r>
              <a:rPr lang="es-ES" sz="1300" b="1" dirty="0">
                <a:solidFill>
                  <a:schemeClr val="bg1"/>
                </a:solidFill>
              </a:rPr>
              <a:t>•	Doble bahía SATA - discos duros (hasta 10TB c/u)</a:t>
            </a:r>
          </a:p>
          <a:p>
            <a:r>
              <a:rPr lang="es-ES" sz="1300" b="1" dirty="0">
                <a:solidFill>
                  <a:schemeClr val="bg1"/>
                </a:solidFill>
              </a:rPr>
              <a:t>•	Hasta 16 canales simultáneos, con </a:t>
            </a:r>
          </a:p>
          <a:p>
            <a:r>
              <a:rPr lang="es-ES" sz="1300" b="1" dirty="0">
                <a:solidFill>
                  <a:schemeClr val="bg1"/>
                </a:solidFill>
              </a:rPr>
              <a:t>           decodificación fluida</a:t>
            </a:r>
          </a:p>
          <a:p>
            <a:r>
              <a:rPr lang="es-ES" sz="1300" b="1" dirty="0">
                <a:solidFill>
                  <a:schemeClr val="bg1"/>
                </a:solidFill>
              </a:rPr>
              <a:t>•	Análisis inteligente de video (IA)</a:t>
            </a:r>
          </a:p>
          <a:p>
            <a:r>
              <a:rPr lang="es-ES" sz="1300" b="1" dirty="0">
                <a:solidFill>
                  <a:schemeClr val="bg1"/>
                </a:solidFill>
              </a:rPr>
              <a:t>•	AI </a:t>
            </a:r>
          </a:p>
          <a:p>
            <a:pPr marL="742950" lvl="1" indent="-285750">
              <a:buFont typeface="Arial" panose="020B0604020202020204" pitchFamily="34" charset="0"/>
              <a:buChar char="•"/>
            </a:pPr>
            <a:r>
              <a:rPr lang="es-ES" sz="1300" b="1" dirty="0">
                <a:solidFill>
                  <a:schemeClr val="bg1"/>
                </a:solidFill>
              </a:rPr>
              <a:t>Detección de cruce de línea </a:t>
            </a:r>
          </a:p>
          <a:p>
            <a:pPr marL="742950" lvl="1" indent="-285750">
              <a:buFont typeface="Arial" panose="020B0604020202020204" pitchFamily="34" charset="0"/>
              <a:buChar char="•"/>
            </a:pPr>
            <a:r>
              <a:rPr lang="es-ES" sz="1300" b="1" dirty="0">
                <a:solidFill>
                  <a:schemeClr val="bg1"/>
                </a:solidFill>
              </a:rPr>
              <a:t>Intrusión, abandono de objetos</a:t>
            </a:r>
          </a:p>
          <a:p>
            <a:pPr marL="742950" lvl="1" indent="-285750">
              <a:buFont typeface="Arial" panose="020B0604020202020204" pitchFamily="34" charset="0"/>
              <a:buChar char="•"/>
            </a:pPr>
            <a:r>
              <a:rPr lang="es-ES" sz="1300" b="1" dirty="0">
                <a:solidFill>
                  <a:schemeClr val="bg1"/>
                </a:solidFill>
              </a:rPr>
              <a:t>Clasificación humano/vehículo</a:t>
            </a:r>
          </a:p>
          <a:p>
            <a:r>
              <a:rPr lang="es-ES" sz="1300" b="1" dirty="0">
                <a:solidFill>
                  <a:schemeClr val="bg1"/>
                </a:solidFill>
              </a:rPr>
              <a:t>•	ONVIF  </a:t>
            </a:r>
          </a:p>
        </p:txBody>
      </p:sp>
      <p:sp>
        <p:nvSpPr>
          <p:cNvPr id="25" name="CuadroTexto 24">
            <a:extLst>
              <a:ext uri="{FF2B5EF4-FFF2-40B4-BE49-F238E27FC236}">
                <a16:creationId xmlns:a16="http://schemas.microsoft.com/office/drawing/2014/main" id="{6AFB356B-DFBD-4653-8581-3FA6847332A7}"/>
              </a:ext>
            </a:extLst>
          </p:cNvPr>
          <p:cNvSpPr txBox="1"/>
          <p:nvPr/>
        </p:nvSpPr>
        <p:spPr>
          <a:xfrm>
            <a:off x="256603" y="1325157"/>
            <a:ext cx="2234672" cy="307777"/>
          </a:xfrm>
          <a:prstGeom prst="rect">
            <a:avLst/>
          </a:prstGeom>
          <a:noFill/>
        </p:spPr>
        <p:txBody>
          <a:bodyPr wrap="square">
            <a:spAutoFit/>
          </a:bodyPr>
          <a:lstStyle/>
          <a:p>
            <a:r>
              <a:rPr lang="es-ES" sz="1400" dirty="0"/>
              <a:t>CODIGO: 1D.20030.021518</a:t>
            </a:r>
          </a:p>
        </p:txBody>
      </p:sp>
      <p:pic>
        <p:nvPicPr>
          <p:cNvPr id="12" name="Imagen 11">
            <a:extLst>
              <a:ext uri="{FF2B5EF4-FFF2-40B4-BE49-F238E27FC236}">
                <a16:creationId xmlns:a16="http://schemas.microsoft.com/office/drawing/2014/main" id="{0292C242-93BC-4872-AC53-D6F38228CCD4}"/>
              </a:ext>
            </a:extLst>
          </p:cNvPr>
          <p:cNvPicPr>
            <a:picLocks noChangeAspect="1"/>
          </p:cNvPicPr>
          <p:nvPr/>
        </p:nvPicPr>
        <p:blipFill>
          <a:blip r:embed="rId3"/>
          <a:stretch>
            <a:fillRect/>
          </a:stretch>
        </p:blipFill>
        <p:spPr>
          <a:xfrm>
            <a:off x="214706" y="1258257"/>
            <a:ext cx="2255716" cy="432854"/>
          </a:xfrm>
          <a:prstGeom prst="rect">
            <a:avLst/>
          </a:prstGeom>
        </p:spPr>
      </p:pic>
      <p:pic>
        <p:nvPicPr>
          <p:cNvPr id="2" name="Imagen 1">
            <a:extLst>
              <a:ext uri="{FF2B5EF4-FFF2-40B4-BE49-F238E27FC236}">
                <a16:creationId xmlns:a16="http://schemas.microsoft.com/office/drawing/2014/main" id="{A98FDB74-4902-47BD-B0BC-340916B366D9}"/>
              </a:ext>
            </a:extLst>
          </p:cNvPr>
          <p:cNvPicPr>
            <a:picLocks noChangeAspect="1"/>
          </p:cNvPicPr>
          <p:nvPr/>
        </p:nvPicPr>
        <p:blipFill>
          <a:blip r:embed="rId4"/>
          <a:stretch>
            <a:fillRect/>
          </a:stretch>
        </p:blipFill>
        <p:spPr>
          <a:xfrm>
            <a:off x="160230" y="1956813"/>
            <a:ext cx="2427417" cy="1914103"/>
          </a:xfrm>
          <a:prstGeom prst="rect">
            <a:avLst/>
          </a:prstGeom>
        </p:spPr>
      </p:pic>
      <p:pic>
        <p:nvPicPr>
          <p:cNvPr id="11" name="Imagen 10">
            <a:extLst>
              <a:ext uri="{FF2B5EF4-FFF2-40B4-BE49-F238E27FC236}">
                <a16:creationId xmlns:a16="http://schemas.microsoft.com/office/drawing/2014/main" id="{4FB8CBAF-602E-46E8-8FF3-D2366F0E0950}"/>
              </a:ext>
            </a:extLst>
          </p:cNvPr>
          <p:cNvPicPr>
            <a:picLocks noChangeAspect="1"/>
          </p:cNvPicPr>
          <p:nvPr/>
        </p:nvPicPr>
        <p:blipFill>
          <a:blip r:embed="rId5"/>
          <a:stretch>
            <a:fillRect/>
          </a:stretch>
        </p:blipFill>
        <p:spPr>
          <a:xfrm>
            <a:off x="1707729" y="3146568"/>
            <a:ext cx="1755800" cy="1637821"/>
          </a:xfrm>
          <a:prstGeom prst="rect">
            <a:avLst/>
          </a:prstGeom>
        </p:spPr>
      </p:pic>
    </p:spTree>
    <p:extLst>
      <p:ext uri="{BB962C8B-B14F-4D97-AF65-F5344CB8AC3E}">
        <p14:creationId xmlns:p14="http://schemas.microsoft.com/office/powerpoint/2010/main" val="616166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1DD2D83E-06EB-4323-9675-465360EA3222}"/>
              </a:ext>
            </a:extLst>
          </p:cNvPr>
          <p:cNvSpPr/>
          <p:nvPr/>
        </p:nvSpPr>
        <p:spPr>
          <a:xfrm>
            <a:off x="0" y="0"/>
            <a:ext cx="6858000" cy="914399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76" name="Picture 4" descr="Ofimax distribuye soluciones Tiandy en exclusiva para Uruguay - Mayoristas  &amp; Mercado - Uruguay">
            <a:extLst>
              <a:ext uri="{FF2B5EF4-FFF2-40B4-BE49-F238E27FC236}">
                <a16:creationId xmlns:a16="http://schemas.microsoft.com/office/drawing/2014/main" id="{B1E8B6C0-A0E5-4401-BE10-1082D6D550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1993"/>
            <a:ext cx="6858000" cy="5180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585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3A9FBFC-AEA7-40C5-9CC2-370F261A8B5E}"/>
              </a:ext>
            </a:extLst>
          </p:cNvPr>
          <p:cNvSpPr/>
          <p:nvPr/>
        </p:nvSpPr>
        <p:spPr>
          <a:xfrm>
            <a:off x="3429000" y="-13252"/>
            <a:ext cx="3429000" cy="9144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p:txBody>
      </p:sp>
      <p:sp>
        <p:nvSpPr>
          <p:cNvPr id="6" name="CuadroTexto 5">
            <a:extLst>
              <a:ext uri="{FF2B5EF4-FFF2-40B4-BE49-F238E27FC236}">
                <a16:creationId xmlns:a16="http://schemas.microsoft.com/office/drawing/2014/main" id="{B6654B81-9C0D-40DB-A5BD-EDCE53AAFADC}"/>
              </a:ext>
            </a:extLst>
          </p:cNvPr>
          <p:cNvSpPr txBox="1"/>
          <p:nvPr/>
        </p:nvSpPr>
        <p:spPr>
          <a:xfrm>
            <a:off x="3917555" y="4110334"/>
            <a:ext cx="2451890" cy="923330"/>
          </a:xfrm>
          <a:prstGeom prst="rect">
            <a:avLst/>
          </a:prstGeom>
          <a:noFill/>
        </p:spPr>
        <p:txBody>
          <a:bodyPr wrap="none" rtlCol="0">
            <a:spAutoFit/>
          </a:bodyPr>
          <a:lstStyle/>
          <a:p>
            <a:r>
              <a:rPr lang="es-ES" sz="5400" b="1" dirty="0">
                <a:solidFill>
                  <a:schemeClr val="bg1"/>
                </a:solidFill>
              </a:rPr>
              <a:t>SWITCH</a:t>
            </a:r>
            <a:endParaRPr lang="es-ES" sz="6600" b="1" dirty="0">
              <a:solidFill>
                <a:schemeClr val="bg1"/>
              </a:solidFill>
            </a:endParaRPr>
          </a:p>
        </p:txBody>
      </p:sp>
      <p:pic>
        <p:nvPicPr>
          <p:cNvPr id="2" name="Imagen 1">
            <a:extLst>
              <a:ext uri="{FF2B5EF4-FFF2-40B4-BE49-F238E27FC236}">
                <a16:creationId xmlns:a16="http://schemas.microsoft.com/office/drawing/2014/main" id="{CB86C72D-EF34-4BD6-AF29-BAD6A439DB81}"/>
              </a:ext>
            </a:extLst>
          </p:cNvPr>
          <p:cNvPicPr>
            <a:picLocks noChangeAspect="1"/>
          </p:cNvPicPr>
          <p:nvPr/>
        </p:nvPicPr>
        <p:blipFill>
          <a:blip r:embed="rId2"/>
          <a:stretch>
            <a:fillRect/>
          </a:stretch>
        </p:blipFill>
        <p:spPr>
          <a:xfrm>
            <a:off x="574694" y="3504962"/>
            <a:ext cx="2365751" cy="2365751"/>
          </a:xfrm>
          <a:prstGeom prst="rect">
            <a:avLst/>
          </a:prstGeom>
        </p:spPr>
      </p:pic>
      <p:pic>
        <p:nvPicPr>
          <p:cNvPr id="7" name="Imagen 6">
            <a:extLst>
              <a:ext uri="{FF2B5EF4-FFF2-40B4-BE49-F238E27FC236}">
                <a16:creationId xmlns:a16="http://schemas.microsoft.com/office/drawing/2014/main" id="{33B181B9-9451-492E-9F16-8F289345A35B}"/>
              </a:ext>
            </a:extLst>
          </p:cNvPr>
          <p:cNvPicPr>
            <a:picLocks noChangeAspect="1"/>
          </p:cNvPicPr>
          <p:nvPr/>
        </p:nvPicPr>
        <p:blipFill>
          <a:blip r:embed="rId3"/>
          <a:stretch>
            <a:fillRect/>
          </a:stretch>
        </p:blipFill>
        <p:spPr>
          <a:xfrm>
            <a:off x="86727" y="7900308"/>
            <a:ext cx="3255546" cy="1243692"/>
          </a:xfrm>
          <a:prstGeom prst="rect">
            <a:avLst/>
          </a:prstGeom>
        </p:spPr>
      </p:pic>
    </p:spTree>
    <p:extLst>
      <p:ext uri="{BB962C8B-B14F-4D97-AF65-F5344CB8AC3E}">
        <p14:creationId xmlns:p14="http://schemas.microsoft.com/office/powerpoint/2010/main" val="3790739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3A9FBFC-AEA7-40C5-9CC2-370F261A8B5E}"/>
              </a:ext>
            </a:extLst>
          </p:cNvPr>
          <p:cNvSpPr/>
          <p:nvPr/>
        </p:nvSpPr>
        <p:spPr>
          <a:xfrm flipV="1">
            <a:off x="2638864" y="0"/>
            <a:ext cx="4201297" cy="9144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p:txBody>
      </p:sp>
      <p:pic>
        <p:nvPicPr>
          <p:cNvPr id="10" name="Imagen 9">
            <a:extLst>
              <a:ext uri="{FF2B5EF4-FFF2-40B4-BE49-F238E27FC236}">
                <a16:creationId xmlns:a16="http://schemas.microsoft.com/office/drawing/2014/main" id="{17C165EB-CD2E-4F76-8FDA-5785132C5653}"/>
              </a:ext>
            </a:extLst>
          </p:cNvPr>
          <p:cNvPicPr>
            <a:picLocks noChangeAspect="1"/>
          </p:cNvPicPr>
          <p:nvPr/>
        </p:nvPicPr>
        <p:blipFill>
          <a:blip r:embed="rId2"/>
          <a:stretch>
            <a:fillRect/>
          </a:stretch>
        </p:blipFill>
        <p:spPr>
          <a:xfrm>
            <a:off x="3999930" y="328253"/>
            <a:ext cx="1755800" cy="579170"/>
          </a:xfrm>
          <a:prstGeom prst="rect">
            <a:avLst/>
          </a:prstGeom>
        </p:spPr>
      </p:pic>
      <p:sp>
        <p:nvSpPr>
          <p:cNvPr id="22" name="CuadroTexto 21">
            <a:extLst>
              <a:ext uri="{FF2B5EF4-FFF2-40B4-BE49-F238E27FC236}">
                <a16:creationId xmlns:a16="http://schemas.microsoft.com/office/drawing/2014/main" id="{C660FDD0-EB7E-41CD-9289-54D33CD99174}"/>
              </a:ext>
            </a:extLst>
          </p:cNvPr>
          <p:cNvSpPr txBox="1"/>
          <p:nvPr/>
        </p:nvSpPr>
        <p:spPr>
          <a:xfrm>
            <a:off x="698231" y="888925"/>
            <a:ext cx="1195516" cy="369332"/>
          </a:xfrm>
          <a:prstGeom prst="rect">
            <a:avLst/>
          </a:prstGeom>
          <a:noFill/>
        </p:spPr>
        <p:txBody>
          <a:bodyPr wrap="square">
            <a:spAutoFit/>
          </a:bodyPr>
          <a:lstStyle/>
          <a:p>
            <a:pPr algn="ctr"/>
            <a:r>
              <a:rPr lang="es-ES" b="1" dirty="0"/>
              <a:t>TC-P3S019</a:t>
            </a:r>
          </a:p>
        </p:txBody>
      </p:sp>
      <p:sp>
        <p:nvSpPr>
          <p:cNvPr id="25" name="CuadroTexto 24">
            <a:extLst>
              <a:ext uri="{FF2B5EF4-FFF2-40B4-BE49-F238E27FC236}">
                <a16:creationId xmlns:a16="http://schemas.microsoft.com/office/drawing/2014/main" id="{6AFB356B-DFBD-4653-8581-3FA6847332A7}"/>
              </a:ext>
            </a:extLst>
          </p:cNvPr>
          <p:cNvSpPr txBox="1"/>
          <p:nvPr/>
        </p:nvSpPr>
        <p:spPr>
          <a:xfrm>
            <a:off x="256603" y="1325157"/>
            <a:ext cx="2234672" cy="307777"/>
          </a:xfrm>
          <a:prstGeom prst="rect">
            <a:avLst/>
          </a:prstGeom>
          <a:noFill/>
        </p:spPr>
        <p:txBody>
          <a:bodyPr wrap="square">
            <a:spAutoFit/>
          </a:bodyPr>
          <a:lstStyle/>
          <a:p>
            <a:r>
              <a:rPr lang="es-ES" sz="1400" dirty="0"/>
              <a:t>CODIGO: 1D.20030.020515</a:t>
            </a:r>
          </a:p>
        </p:txBody>
      </p:sp>
      <p:pic>
        <p:nvPicPr>
          <p:cNvPr id="12" name="Imagen 11">
            <a:extLst>
              <a:ext uri="{FF2B5EF4-FFF2-40B4-BE49-F238E27FC236}">
                <a16:creationId xmlns:a16="http://schemas.microsoft.com/office/drawing/2014/main" id="{0292C242-93BC-4872-AC53-D6F38228CCD4}"/>
              </a:ext>
            </a:extLst>
          </p:cNvPr>
          <p:cNvPicPr>
            <a:picLocks noChangeAspect="1"/>
          </p:cNvPicPr>
          <p:nvPr/>
        </p:nvPicPr>
        <p:blipFill>
          <a:blip r:embed="rId3"/>
          <a:stretch>
            <a:fillRect/>
          </a:stretch>
        </p:blipFill>
        <p:spPr>
          <a:xfrm>
            <a:off x="234383" y="1235676"/>
            <a:ext cx="2255716" cy="432854"/>
          </a:xfrm>
          <a:prstGeom prst="rect">
            <a:avLst/>
          </a:prstGeom>
        </p:spPr>
      </p:pic>
      <p:sp>
        <p:nvSpPr>
          <p:cNvPr id="11" name="CuadroTexto 10">
            <a:extLst>
              <a:ext uri="{FF2B5EF4-FFF2-40B4-BE49-F238E27FC236}">
                <a16:creationId xmlns:a16="http://schemas.microsoft.com/office/drawing/2014/main" id="{A73BCE52-6853-4F02-B52E-C5B756AC418D}"/>
              </a:ext>
            </a:extLst>
          </p:cNvPr>
          <p:cNvSpPr txBox="1"/>
          <p:nvPr/>
        </p:nvSpPr>
        <p:spPr>
          <a:xfrm>
            <a:off x="2948974" y="1235676"/>
            <a:ext cx="3432312" cy="1692771"/>
          </a:xfrm>
          <a:prstGeom prst="rect">
            <a:avLst/>
          </a:prstGeom>
          <a:noFill/>
        </p:spPr>
        <p:txBody>
          <a:bodyPr wrap="square">
            <a:spAutoFit/>
          </a:bodyPr>
          <a:lstStyle/>
          <a:p>
            <a:pPr marL="342900" lvl="0" indent="-342900">
              <a:buFont typeface="Symbol" panose="05050102010706020507" pitchFamily="18" charset="2"/>
              <a:buChar char=""/>
            </a:pPr>
            <a:r>
              <a:rPr lang="es-ES"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Switch </a:t>
            </a:r>
            <a:r>
              <a:rPr lang="es-ES" sz="13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PoE</a:t>
            </a:r>
            <a:r>
              <a:rPr lang="es-ES"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no gestionado </a:t>
            </a:r>
          </a:p>
          <a:p>
            <a:pPr marL="342900" lvl="0" indent="-342900">
              <a:buFont typeface="Symbol" panose="05050102010706020507" pitchFamily="18" charset="2"/>
              <a:buChar char=""/>
            </a:pPr>
            <a:r>
              <a:rPr lang="es-ES"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16 puertos 10/100M </a:t>
            </a:r>
            <a:r>
              <a:rPr lang="es-ES" sz="13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PoE</a:t>
            </a:r>
            <a:r>
              <a:rPr lang="es-ES"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buFont typeface="Symbol" panose="05050102010706020507" pitchFamily="18" charset="2"/>
              <a:buChar char=""/>
            </a:pPr>
            <a:r>
              <a:rPr lang="es-ES"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 puertos Gigabit Ethernet </a:t>
            </a:r>
            <a:r>
              <a:rPr lang="es-ES" sz="13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Uplink</a:t>
            </a:r>
            <a:r>
              <a:rPr lang="es-ES"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y </a:t>
            </a:r>
          </a:p>
          <a:p>
            <a:pPr marL="342900" lvl="0" indent="-342900">
              <a:buFont typeface="Symbol" panose="05050102010706020507" pitchFamily="18" charset="2"/>
              <a:buChar char=""/>
            </a:pPr>
            <a:r>
              <a:rPr lang="es-ES"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 puerto SFP, </a:t>
            </a:r>
          </a:p>
          <a:p>
            <a:pPr marL="342900" lvl="0" indent="-342900">
              <a:buFont typeface="Symbol" panose="05050102010706020507" pitchFamily="18" charset="2"/>
              <a:buChar char=""/>
            </a:pPr>
            <a:r>
              <a:rPr lang="es-ES"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Ideal para cámaras IP</a:t>
            </a:r>
          </a:p>
          <a:p>
            <a:pPr marL="342900" lvl="0" indent="-342900">
              <a:buFont typeface="Symbol" panose="05050102010706020507" pitchFamily="18" charset="2"/>
              <a:buChar char=""/>
            </a:pPr>
            <a:r>
              <a:rPr lang="es-ES"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9.2 Gbps de ancho de banda (</a:t>
            </a:r>
            <a:r>
              <a:rPr lang="es-ES" sz="13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backplane</a:t>
            </a:r>
            <a:r>
              <a:rPr lang="es-ES"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buFont typeface="Symbol" panose="05050102010706020507" pitchFamily="18" charset="2"/>
              <a:buChar char=""/>
            </a:pPr>
            <a:r>
              <a:rPr lang="es-ES"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Protección contra sobretensiones de 4KV (modo común) y ESD.</a:t>
            </a:r>
          </a:p>
        </p:txBody>
      </p:sp>
      <p:pic>
        <p:nvPicPr>
          <p:cNvPr id="2" name="Imagen 1">
            <a:extLst>
              <a:ext uri="{FF2B5EF4-FFF2-40B4-BE49-F238E27FC236}">
                <a16:creationId xmlns:a16="http://schemas.microsoft.com/office/drawing/2014/main" id="{65DD25AC-2F7E-454B-83AB-7B0DD81B509A}"/>
              </a:ext>
            </a:extLst>
          </p:cNvPr>
          <p:cNvPicPr>
            <a:picLocks noChangeAspect="1"/>
          </p:cNvPicPr>
          <p:nvPr/>
        </p:nvPicPr>
        <p:blipFill>
          <a:blip r:embed="rId4"/>
          <a:stretch>
            <a:fillRect/>
          </a:stretch>
        </p:blipFill>
        <p:spPr>
          <a:xfrm>
            <a:off x="35868" y="2091569"/>
            <a:ext cx="2572293" cy="1273285"/>
          </a:xfrm>
          <a:prstGeom prst="rect">
            <a:avLst/>
          </a:prstGeom>
        </p:spPr>
      </p:pic>
      <p:pic>
        <p:nvPicPr>
          <p:cNvPr id="13" name="Imagen 12">
            <a:extLst>
              <a:ext uri="{FF2B5EF4-FFF2-40B4-BE49-F238E27FC236}">
                <a16:creationId xmlns:a16="http://schemas.microsoft.com/office/drawing/2014/main" id="{F2168918-56C4-411F-94DF-2515B8223698}"/>
              </a:ext>
            </a:extLst>
          </p:cNvPr>
          <p:cNvPicPr>
            <a:picLocks noChangeAspect="1"/>
          </p:cNvPicPr>
          <p:nvPr/>
        </p:nvPicPr>
        <p:blipFill>
          <a:blip r:embed="rId5"/>
          <a:stretch>
            <a:fillRect/>
          </a:stretch>
        </p:blipFill>
        <p:spPr>
          <a:xfrm>
            <a:off x="1760964" y="2728212"/>
            <a:ext cx="1755800" cy="1637821"/>
          </a:xfrm>
          <a:prstGeom prst="rect">
            <a:avLst/>
          </a:prstGeom>
        </p:spPr>
      </p:pic>
    </p:spTree>
    <p:extLst>
      <p:ext uri="{BB962C8B-B14F-4D97-AF65-F5344CB8AC3E}">
        <p14:creationId xmlns:p14="http://schemas.microsoft.com/office/powerpoint/2010/main" val="1241237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341700C3-F7D0-47AF-9882-EA0A45EFA7CE}"/>
              </a:ext>
            </a:extLst>
          </p:cNvPr>
          <p:cNvSpPr/>
          <p:nvPr/>
        </p:nvSpPr>
        <p:spPr>
          <a:xfrm flipV="1">
            <a:off x="0" y="4572000"/>
            <a:ext cx="6840161" cy="4572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p:txBody>
      </p:sp>
      <p:pic>
        <p:nvPicPr>
          <p:cNvPr id="2" name="Imagen 1">
            <a:extLst>
              <a:ext uri="{FF2B5EF4-FFF2-40B4-BE49-F238E27FC236}">
                <a16:creationId xmlns:a16="http://schemas.microsoft.com/office/drawing/2014/main" id="{C16CCAC4-F893-4965-A716-4787F0ECCA5C}"/>
              </a:ext>
            </a:extLst>
          </p:cNvPr>
          <p:cNvPicPr>
            <a:picLocks noChangeAspect="1"/>
          </p:cNvPicPr>
          <p:nvPr/>
        </p:nvPicPr>
        <p:blipFill>
          <a:blip r:embed="rId2"/>
          <a:stretch>
            <a:fillRect/>
          </a:stretch>
        </p:blipFill>
        <p:spPr>
          <a:xfrm>
            <a:off x="277792" y="1895137"/>
            <a:ext cx="6302415" cy="57757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Imagen 2">
            <a:extLst>
              <a:ext uri="{FF2B5EF4-FFF2-40B4-BE49-F238E27FC236}">
                <a16:creationId xmlns:a16="http://schemas.microsoft.com/office/drawing/2014/main" id="{E5E6265A-BDC4-49A3-91EF-42B294360233}"/>
              </a:ext>
            </a:extLst>
          </p:cNvPr>
          <p:cNvPicPr>
            <a:picLocks noChangeAspect="1"/>
          </p:cNvPicPr>
          <p:nvPr/>
        </p:nvPicPr>
        <p:blipFill>
          <a:blip r:embed="rId3"/>
          <a:stretch>
            <a:fillRect/>
          </a:stretch>
        </p:blipFill>
        <p:spPr>
          <a:xfrm>
            <a:off x="2036447" y="2336410"/>
            <a:ext cx="2785103" cy="713977"/>
          </a:xfrm>
          <a:prstGeom prst="rect">
            <a:avLst/>
          </a:prstGeom>
        </p:spPr>
      </p:pic>
      <p:sp>
        <p:nvSpPr>
          <p:cNvPr id="4" name="CuadroTexto 3">
            <a:extLst>
              <a:ext uri="{FF2B5EF4-FFF2-40B4-BE49-F238E27FC236}">
                <a16:creationId xmlns:a16="http://schemas.microsoft.com/office/drawing/2014/main" id="{C92B3A44-A7BC-4E12-9E8F-4AD25FE49BED}"/>
              </a:ext>
            </a:extLst>
          </p:cNvPr>
          <p:cNvSpPr txBox="1"/>
          <p:nvPr/>
        </p:nvSpPr>
        <p:spPr>
          <a:xfrm>
            <a:off x="1013818" y="3272083"/>
            <a:ext cx="4830360" cy="584775"/>
          </a:xfrm>
          <a:prstGeom prst="rect">
            <a:avLst/>
          </a:prstGeom>
          <a:noFill/>
        </p:spPr>
        <p:txBody>
          <a:bodyPr wrap="none" rtlCol="0">
            <a:spAutoFit/>
          </a:bodyPr>
          <a:lstStyle/>
          <a:p>
            <a:pPr algn="ctr"/>
            <a:r>
              <a:rPr lang="es-ES" sz="1600" b="1" dirty="0"/>
              <a:t>4 Cámaras TC-C321N, IP 2MP 2.8mm 30 </a:t>
            </a:r>
            <a:r>
              <a:rPr lang="es-ES" sz="1600" b="1" dirty="0" err="1"/>
              <a:t>mts</a:t>
            </a:r>
            <a:r>
              <a:rPr lang="es-ES" sz="1600" b="1" dirty="0"/>
              <a:t> IR C/Audio</a:t>
            </a:r>
          </a:p>
          <a:p>
            <a:pPr algn="ctr"/>
            <a:r>
              <a:rPr lang="es-ES" sz="1600" b="1" dirty="0"/>
              <a:t>1 NVR TIANDY 4 CANALES POE 1080P</a:t>
            </a:r>
          </a:p>
        </p:txBody>
      </p:sp>
      <p:sp>
        <p:nvSpPr>
          <p:cNvPr id="5" name="CuadroTexto 4">
            <a:extLst>
              <a:ext uri="{FF2B5EF4-FFF2-40B4-BE49-F238E27FC236}">
                <a16:creationId xmlns:a16="http://schemas.microsoft.com/office/drawing/2014/main" id="{073CBB15-F034-4972-8FB6-6B2A3DE4D1E8}"/>
              </a:ext>
            </a:extLst>
          </p:cNvPr>
          <p:cNvSpPr txBox="1"/>
          <p:nvPr/>
        </p:nvSpPr>
        <p:spPr>
          <a:xfrm>
            <a:off x="3788610" y="7110421"/>
            <a:ext cx="2540760" cy="338554"/>
          </a:xfrm>
          <a:prstGeom prst="rect">
            <a:avLst/>
          </a:prstGeom>
          <a:noFill/>
        </p:spPr>
        <p:txBody>
          <a:bodyPr wrap="none" rtlCol="0">
            <a:spAutoFit/>
          </a:bodyPr>
          <a:lstStyle/>
          <a:p>
            <a:pPr algn="ctr"/>
            <a:r>
              <a:rPr lang="es-ES" sz="1600" b="1" dirty="0">
                <a:solidFill>
                  <a:schemeClr val="tx2">
                    <a:lumMod val="50000"/>
                  </a:schemeClr>
                </a:solidFill>
              </a:rPr>
              <a:t>Whatsapp: (507) 6070-7201</a:t>
            </a:r>
          </a:p>
        </p:txBody>
      </p:sp>
      <p:sp>
        <p:nvSpPr>
          <p:cNvPr id="6" name="CuadroTexto 5">
            <a:extLst>
              <a:ext uri="{FF2B5EF4-FFF2-40B4-BE49-F238E27FC236}">
                <a16:creationId xmlns:a16="http://schemas.microsoft.com/office/drawing/2014/main" id="{0382859B-6970-4B3F-96D6-6B4663142981}"/>
              </a:ext>
            </a:extLst>
          </p:cNvPr>
          <p:cNvSpPr txBox="1"/>
          <p:nvPr/>
        </p:nvSpPr>
        <p:spPr>
          <a:xfrm>
            <a:off x="397125" y="7110421"/>
            <a:ext cx="3391485" cy="338554"/>
          </a:xfrm>
          <a:prstGeom prst="rect">
            <a:avLst/>
          </a:prstGeom>
          <a:noFill/>
        </p:spPr>
        <p:txBody>
          <a:bodyPr wrap="square">
            <a:spAutoFit/>
          </a:bodyPr>
          <a:lstStyle/>
          <a:p>
            <a:pPr algn="ctr"/>
            <a:r>
              <a:rPr lang="es-ES" sz="1600" b="1" dirty="0">
                <a:solidFill>
                  <a:schemeClr val="tx2">
                    <a:lumMod val="50000"/>
                  </a:schemeClr>
                </a:solidFill>
                <a:hlinkClick r:id="rId4">
                  <a:extLst>
                    <a:ext uri="{A12FA001-AC4F-418D-AE19-62706E023703}">
                      <ahyp:hlinkClr xmlns:ahyp="http://schemas.microsoft.com/office/drawing/2018/hyperlinkcolor" val="tx"/>
                    </a:ext>
                  </a:extLst>
                </a:hlinkClick>
              </a:rPr>
              <a:t>ventas@quanticoglobalsystems.com</a:t>
            </a:r>
            <a:endParaRPr lang="es-ES" sz="1600" b="1" dirty="0">
              <a:solidFill>
                <a:schemeClr val="tx2">
                  <a:lumMod val="50000"/>
                </a:schemeClr>
              </a:solidFill>
            </a:endParaRPr>
          </a:p>
        </p:txBody>
      </p:sp>
      <p:sp>
        <p:nvSpPr>
          <p:cNvPr id="8" name="CuadroTexto 7">
            <a:extLst>
              <a:ext uri="{FF2B5EF4-FFF2-40B4-BE49-F238E27FC236}">
                <a16:creationId xmlns:a16="http://schemas.microsoft.com/office/drawing/2014/main" id="{A7F22A63-6F96-4D51-81F6-C701C574D97E}"/>
              </a:ext>
            </a:extLst>
          </p:cNvPr>
          <p:cNvSpPr txBox="1"/>
          <p:nvPr/>
        </p:nvSpPr>
        <p:spPr>
          <a:xfrm>
            <a:off x="794206" y="497631"/>
            <a:ext cx="5269584" cy="1077218"/>
          </a:xfrm>
          <a:prstGeom prst="rect">
            <a:avLst/>
          </a:prstGeom>
          <a:noFill/>
        </p:spPr>
        <p:txBody>
          <a:bodyPr wrap="none" rtlCol="0">
            <a:spAutoFit/>
          </a:bodyPr>
          <a:lstStyle/>
          <a:p>
            <a:pPr algn="ctr"/>
            <a:r>
              <a:rPr lang="es-ES" sz="3200" b="1" dirty="0">
                <a:solidFill>
                  <a:schemeClr val="accent6">
                    <a:lumMod val="50000"/>
                  </a:schemeClr>
                </a:solidFill>
              </a:rPr>
              <a:t>EL KIT TIANDY MAS VENDIDO </a:t>
            </a:r>
          </a:p>
          <a:p>
            <a:pPr algn="ctr"/>
            <a:r>
              <a:rPr lang="es-ES" sz="3200" b="1" dirty="0">
                <a:solidFill>
                  <a:schemeClr val="accent6">
                    <a:lumMod val="50000"/>
                  </a:schemeClr>
                </a:solidFill>
              </a:rPr>
              <a:t>EN PANAMA EN EL 2025</a:t>
            </a:r>
          </a:p>
        </p:txBody>
      </p:sp>
    </p:spTree>
    <p:extLst>
      <p:ext uri="{BB962C8B-B14F-4D97-AF65-F5344CB8AC3E}">
        <p14:creationId xmlns:p14="http://schemas.microsoft.com/office/powerpoint/2010/main" val="965000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3A9FBFC-AEA7-40C5-9CC2-370F261A8B5E}"/>
              </a:ext>
            </a:extLst>
          </p:cNvPr>
          <p:cNvSpPr/>
          <p:nvPr/>
        </p:nvSpPr>
        <p:spPr>
          <a:xfrm>
            <a:off x="3429000" y="0"/>
            <a:ext cx="3429000" cy="9144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p:txBody>
      </p:sp>
      <p:sp>
        <p:nvSpPr>
          <p:cNvPr id="6" name="CuadroTexto 5">
            <a:extLst>
              <a:ext uri="{FF2B5EF4-FFF2-40B4-BE49-F238E27FC236}">
                <a16:creationId xmlns:a16="http://schemas.microsoft.com/office/drawing/2014/main" id="{B6654B81-9C0D-40DB-A5BD-EDCE53AAFADC}"/>
              </a:ext>
            </a:extLst>
          </p:cNvPr>
          <p:cNvSpPr txBox="1"/>
          <p:nvPr/>
        </p:nvSpPr>
        <p:spPr>
          <a:xfrm>
            <a:off x="3998923" y="3694837"/>
            <a:ext cx="2289153" cy="1754326"/>
          </a:xfrm>
          <a:prstGeom prst="rect">
            <a:avLst/>
          </a:prstGeom>
          <a:noFill/>
        </p:spPr>
        <p:txBody>
          <a:bodyPr wrap="none" rtlCol="0">
            <a:spAutoFit/>
          </a:bodyPr>
          <a:lstStyle/>
          <a:p>
            <a:r>
              <a:rPr lang="es-ES" sz="5400" b="1" dirty="0">
                <a:solidFill>
                  <a:schemeClr val="bg1"/>
                </a:solidFill>
              </a:rPr>
              <a:t>DISCOS</a:t>
            </a:r>
          </a:p>
          <a:p>
            <a:r>
              <a:rPr lang="es-ES" sz="5400" b="1" dirty="0">
                <a:solidFill>
                  <a:schemeClr val="bg1"/>
                </a:solidFill>
              </a:rPr>
              <a:t>DUROS</a:t>
            </a:r>
            <a:endParaRPr lang="es-ES" sz="6600" b="1" dirty="0">
              <a:solidFill>
                <a:schemeClr val="bg1"/>
              </a:solidFill>
            </a:endParaRPr>
          </a:p>
        </p:txBody>
      </p:sp>
      <p:pic>
        <p:nvPicPr>
          <p:cNvPr id="4" name="Imagen 3">
            <a:extLst>
              <a:ext uri="{FF2B5EF4-FFF2-40B4-BE49-F238E27FC236}">
                <a16:creationId xmlns:a16="http://schemas.microsoft.com/office/drawing/2014/main" id="{0D2232AA-E63B-45BF-A127-BCCB2BD1A58F}"/>
              </a:ext>
            </a:extLst>
          </p:cNvPr>
          <p:cNvPicPr>
            <a:picLocks noChangeAspect="1"/>
          </p:cNvPicPr>
          <p:nvPr/>
        </p:nvPicPr>
        <p:blipFill>
          <a:blip r:embed="rId2"/>
          <a:stretch>
            <a:fillRect/>
          </a:stretch>
        </p:blipFill>
        <p:spPr>
          <a:xfrm>
            <a:off x="717553" y="3499904"/>
            <a:ext cx="2303557" cy="2144191"/>
          </a:xfrm>
          <a:prstGeom prst="rect">
            <a:avLst/>
          </a:prstGeom>
        </p:spPr>
      </p:pic>
      <p:pic>
        <p:nvPicPr>
          <p:cNvPr id="7" name="Imagen 6">
            <a:extLst>
              <a:ext uri="{FF2B5EF4-FFF2-40B4-BE49-F238E27FC236}">
                <a16:creationId xmlns:a16="http://schemas.microsoft.com/office/drawing/2014/main" id="{C2C75D16-FFEE-4760-9F78-415C4D5DB2AC}"/>
              </a:ext>
            </a:extLst>
          </p:cNvPr>
          <p:cNvPicPr>
            <a:picLocks noChangeAspect="1"/>
          </p:cNvPicPr>
          <p:nvPr/>
        </p:nvPicPr>
        <p:blipFill>
          <a:blip r:embed="rId3"/>
          <a:stretch>
            <a:fillRect/>
          </a:stretch>
        </p:blipFill>
        <p:spPr>
          <a:xfrm>
            <a:off x="86727" y="7900308"/>
            <a:ext cx="3255546" cy="1243692"/>
          </a:xfrm>
          <a:prstGeom prst="rect">
            <a:avLst/>
          </a:prstGeom>
        </p:spPr>
      </p:pic>
    </p:spTree>
    <p:extLst>
      <p:ext uri="{BB962C8B-B14F-4D97-AF65-F5344CB8AC3E}">
        <p14:creationId xmlns:p14="http://schemas.microsoft.com/office/powerpoint/2010/main" val="1279312426"/>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13577</TotalTime>
  <Words>1086</Words>
  <Application>Microsoft Office PowerPoint</Application>
  <PresentationFormat>Carta (216 x 279 mm)</PresentationFormat>
  <Paragraphs>137</Paragraphs>
  <Slides>29</Slides>
  <Notes>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29</vt:i4>
      </vt:variant>
    </vt:vector>
  </HeadingPairs>
  <TitlesOfParts>
    <vt:vector size="36" baseType="lpstr">
      <vt:lpstr>Arial</vt:lpstr>
      <vt:lpstr>Calibri</vt:lpstr>
      <vt:lpstr>Calibri Light</vt:lpstr>
      <vt:lpstr>DM Sans</vt:lpstr>
      <vt:lpstr>quote-cjk-patch</vt:lpstr>
      <vt:lpstr>Symbol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ASIS PANAMA CAPITULO 235</dc:creator>
  <cp:lastModifiedBy>ASIS PANAMA CAPITULO 235</cp:lastModifiedBy>
  <cp:revision>162</cp:revision>
  <dcterms:created xsi:type="dcterms:W3CDTF">2026-01-07T01:48:42Z</dcterms:created>
  <dcterms:modified xsi:type="dcterms:W3CDTF">2026-02-22T02:24:35Z</dcterms:modified>
</cp:coreProperties>
</file>