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10"/>
  </p:notesMasterIdLst>
  <p:sldIdLst>
    <p:sldId id="325" r:id="rId2"/>
    <p:sldId id="311" r:id="rId3"/>
    <p:sldId id="312" r:id="rId4"/>
    <p:sldId id="314" r:id="rId5"/>
    <p:sldId id="313" r:id="rId6"/>
    <p:sldId id="318" r:id="rId7"/>
    <p:sldId id="319" r:id="rId8"/>
    <p:sldId id="306" r:id="rId9"/>
  </p:sldIdLst>
  <p:sldSz cx="6858000" cy="9144000" type="letter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7F12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436" autoAdjust="0"/>
    <p:restoredTop sz="94660"/>
  </p:normalViewPr>
  <p:slideViewPr>
    <p:cSldViewPr snapToGrid="0">
      <p:cViewPr varScale="1">
        <p:scale>
          <a:sx n="58" d="100"/>
          <a:sy n="58" d="100"/>
        </p:scale>
        <p:origin x="2333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12043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07F689E-55AC-4778-BF6F-A2B6DEFF2BFA}" type="datetimeFigureOut">
              <a:rPr lang="es-ES" smtClean="0"/>
              <a:t>23/02/2026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2271713" y="1143000"/>
            <a:ext cx="231457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47B974E-BA9B-4718-865E-F224BEC7CEB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183907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47B974E-BA9B-4718-865E-F224BEC7CEB4}" type="slidenum">
              <a:rPr lang="es-ES" smtClean="0"/>
              <a:t>7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447193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496484"/>
            <a:ext cx="5829300" cy="3183467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4802717"/>
            <a:ext cx="5143500" cy="2207683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A4FB9E-29AE-41CA-913E-2B6B0D22C3AC}" type="datetimeFigureOut">
              <a:rPr lang="es-ES" smtClean="0"/>
              <a:t>23/02/2026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4796FF-70A3-4717-8977-96EB43C9844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051808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A4FB9E-29AE-41CA-913E-2B6B0D22C3AC}" type="datetimeFigureOut">
              <a:rPr lang="es-ES" smtClean="0"/>
              <a:t>23/02/2026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4796FF-70A3-4717-8977-96EB43C9844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552074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486834"/>
            <a:ext cx="1478756" cy="7749117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486834"/>
            <a:ext cx="4350544" cy="7749117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A4FB9E-29AE-41CA-913E-2B6B0D22C3AC}" type="datetimeFigureOut">
              <a:rPr lang="es-ES" smtClean="0"/>
              <a:t>23/02/2026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4796FF-70A3-4717-8977-96EB43C9844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116247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A4FB9E-29AE-41CA-913E-2B6B0D22C3AC}" type="datetimeFigureOut">
              <a:rPr lang="es-ES" smtClean="0"/>
              <a:t>23/02/2026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4796FF-70A3-4717-8977-96EB43C9844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944592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279653"/>
            <a:ext cx="5915025" cy="3803649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119286"/>
            <a:ext cx="5915025" cy="2000249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A4FB9E-29AE-41CA-913E-2B6B0D22C3AC}" type="datetimeFigureOut">
              <a:rPr lang="es-ES" smtClean="0"/>
              <a:t>23/02/2026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4796FF-70A3-4717-8977-96EB43C9844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558419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434167"/>
            <a:ext cx="2914650" cy="5801784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434167"/>
            <a:ext cx="2914650" cy="5801784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A4FB9E-29AE-41CA-913E-2B6B0D22C3AC}" type="datetimeFigureOut">
              <a:rPr lang="es-ES" smtClean="0"/>
              <a:t>23/02/2026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4796FF-70A3-4717-8977-96EB43C9844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806013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486836"/>
            <a:ext cx="5915025" cy="1767417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241551"/>
            <a:ext cx="2901255" cy="1098549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340100"/>
            <a:ext cx="2901255" cy="4912784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241551"/>
            <a:ext cx="2915543" cy="1098549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340100"/>
            <a:ext cx="2915543" cy="4912784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A4FB9E-29AE-41CA-913E-2B6B0D22C3AC}" type="datetimeFigureOut">
              <a:rPr lang="es-ES" smtClean="0"/>
              <a:t>23/02/2026</a:t>
            </a:fld>
            <a:endParaRPr lang="es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4796FF-70A3-4717-8977-96EB43C9844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054930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A4FB9E-29AE-41CA-913E-2B6B0D22C3AC}" type="datetimeFigureOut">
              <a:rPr lang="es-ES" smtClean="0"/>
              <a:t>23/02/2026</a:t>
            </a:fld>
            <a:endParaRPr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4796FF-70A3-4717-8977-96EB43C9844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338928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A4FB9E-29AE-41CA-913E-2B6B0D22C3AC}" type="datetimeFigureOut">
              <a:rPr lang="es-ES" smtClean="0"/>
              <a:t>23/02/2026</a:t>
            </a:fld>
            <a:endParaRPr lang="es-E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4796FF-70A3-4717-8977-96EB43C9844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948510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09600"/>
            <a:ext cx="2211884" cy="21336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316569"/>
            <a:ext cx="3471863" cy="6498167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743200"/>
            <a:ext cx="2211884" cy="508211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A4FB9E-29AE-41CA-913E-2B6B0D22C3AC}" type="datetimeFigureOut">
              <a:rPr lang="es-ES" smtClean="0"/>
              <a:t>23/02/2026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4796FF-70A3-4717-8977-96EB43C9844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832228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09600"/>
            <a:ext cx="2211884" cy="21336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316569"/>
            <a:ext cx="3471863" cy="6498167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743200"/>
            <a:ext cx="2211884" cy="508211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A4FB9E-29AE-41CA-913E-2B6B0D22C3AC}" type="datetimeFigureOut">
              <a:rPr lang="es-ES" smtClean="0"/>
              <a:t>23/02/2026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4796FF-70A3-4717-8977-96EB43C9844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001254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486836"/>
            <a:ext cx="5915025" cy="17674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434167"/>
            <a:ext cx="5915025" cy="58017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8475136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A4FB9E-29AE-41CA-913E-2B6B0D22C3AC}" type="datetimeFigureOut">
              <a:rPr lang="es-ES" smtClean="0"/>
              <a:t>23/02/2026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8475136"/>
            <a:ext cx="2314575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8475136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4796FF-70A3-4717-8977-96EB43C9844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765624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emf"/><Relationship Id="rId4" Type="http://schemas.openxmlformats.org/officeDocument/2006/relationships/image" Target="../media/image11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emf"/><Relationship Id="rId4" Type="http://schemas.openxmlformats.org/officeDocument/2006/relationships/image" Target="../media/image15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emf"/><Relationship Id="rId4" Type="http://schemas.openxmlformats.org/officeDocument/2006/relationships/image" Target="../media/image19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24.emf"/><Relationship Id="rId7" Type="http://schemas.openxmlformats.org/officeDocument/2006/relationships/image" Target="../media/image2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Relationship Id="rId9" Type="http://schemas.openxmlformats.org/officeDocument/2006/relationships/image" Target="../media/image2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quanticopty.com/" TargetMode="External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121627C7-A138-44D2-BE69-78E7A5A865F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858000" cy="9144000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FD92DCC4-8C32-4F50-9F96-06F512482C4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1197" y="3705179"/>
            <a:ext cx="6555606" cy="3345705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93141815-1DEA-48F3-9681-5386CF0F631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90584" y="7050884"/>
            <a:ext cx="3876832" cy="1606116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51E8F639-03CB-4E8F-BC7E-C396DA8ACF8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86878" y="3292767"/>
            <a:ext cx="1580322" cy="2667745"/>
          </a:xfrm>
          <a:prstGeom prst="rect">
            <a:avLst/>
          </a:prstGeom>
        </p:spPr>
      </p:pic>
      <p:pic>
        <p:nvPicPr>
          <p:cNvPr id="3074" name="Picture 2" descr="Tu operadora de radiocomunicaciones | Global Radio System">
            <a:extLst>
              <a:ext uri="{FF2B5EF4-FFF2-40B4-BE49-F238E27FC236}">
                <a16:creationId xmlns:a16="http://schemas.microsoft.com/office/drawing/2014/main" id="{CF2719E6-E045-440B-81A2-B82C66F26A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8944" y="308928"/>
            <a:ext cx="4643231" cy="226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222444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2">
            <a:extLst>
              <a:ext uri="{FF2B5EF4-FFF2-40B4-BE49-F238E27FC236}">
                <a16:creationId xmlns:a16="http://schemas.microsoft.com/office/drawing/2014/main" id="{C3A9FBFC-AEA7-40C5-9CC2-370F261A8B5E}"/>
              </a:ext>
            </a:extLst>
          </p:cNvPr>
          <p:cNvSpPr/>
          <p:nvPr/>
        </p:nvSpPr>
        <p:spPr>
          <a:xfrm>
            <a:off x="3429000" y="0"/>
            <a:ext cx="3429000" cy="9144000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es-ES" dirty="0"/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B6654B81-9C0D-40DB-A5BD-EDCE53AAFADC}"/>
              </a:ext>
            </a:extLst>
          </p:cNvPr>
          <p:cNvSpPr txBox="1"/>
          <p:nvPr/>
        </p:nvSpPr>
        <p:spPr>
          <a:xfrm>
            <a:off x="3466659" y="3694837"/>
            <a:ext cx="3478068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S" sz="3600" b="1" dirty="0">
                <a:solidFill>
                  <a:schemeClr val="bg1"/>
                </a:solidFill>
              </a:rPr>
              <a:t>SISTEMAS DE </a:t>
            </a:r>
          </a:p>
          <a:p>
            <a:pPr algn="ctr"/>
            <a:r>
              <a:rPr lang="es-ES" sz="3600" b="1" dirty="0">
                <a:solidFill>
                  <a:schemeClr val="bg1"/>
                </a:solidFill>
              </a:rPr>
              <a:t>COMUNICACIÓN </a:t>
            </a:r>
          </a:p>
          <a:p>
            <a:pPr algn="ctr"/>
            <a:r>
              <a:rPr lang="es-ES" sz="3600" b="1" dirty="0">
                <a:solidFill>
                  <a:schemeClr val="bg1"/>
                </a:solidFill>
              </a:rPr>
              <a:t>DIGITAL</a:t>
            </a: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C2C75D16-FFEE-4760-9F78-415C4D5DB2A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727" y="7900308"/>
            <a:ext cx="3255546" cy="1243692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C1CDA6E8-1E36-4790-A066-541FF357C05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2284" y="3969408"/>
            <a:ext cx="3255546" cy="3255546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7533CE8A-C3A9-4A67-995E-2BA28FFD3B5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0975" y="153435"/>
            <a:ext cx="3067050" cy="1495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88506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2">
            <a:extLst>
              <a:ext uri="{FF2B5EF4-FFF2-40B4-BE49-F238E27FC236}">
                <a16:creationId xmlns:a16="http://schemas.microsoft.com/office/drawing/2014/main" id="{C3A9FBFC-AEA7-40C5-9CC2-370F261A8B5E}"/>
              </a:ext>
            </a:extLst>
          </p:cNvPr>
          <p:cNvSpPr/>
          <p:nvPr/>
        </p:nvSpPr>
        <p:spPr>
          <a:xfrm flipV="1">
            <a:off x="-33707" y="0"/>
            <a:ext cx="4201297" cy="9144000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es-ES" dirty="0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63BFF677-1D22-44AA-80AF-CBABC5DFE5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29431" y="1063124"/>
            <a:ext cx="1411483" cy="3019263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B40A1F54-661E-4F4C-8367-22165A5694A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81406" y="4572000"/>
            <a:ext cx="1524570" cy="3261165"/>
          </a:xfrm>
          <a:prstGeom prst="rect">
            <a:avLst/>
          </a:prstGeom>
        </p:spPr>
      </p:pic>
      <p:sp>
        <p:nvSpPr>
          <p:cNvPr id="14" name="CuadroTexto 13">
            <a:extLst>
              <a:ext uri="{FF2B5EF4-FFF2-40B4-BE49-F238E27FC236}">
                <a16:creationId xmlns:a16="http://schemas.microsoft.com/office/drawing/2014/main" id="{1DFF8FA3-EC02-4D22-976C-4ED57A13FDB6}"/>
              </a:ext>
            </a:extLst>
          </p:cNvPr>
          <p:cNvSpPr txBox="1"/>
          <p:nvPr/>
        </p:nvSpPr>
        <p:spPr>
          <a:xfrm>
            <a:off x="717086" y="1063124"/>
            <a:ext cx="271798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4000" b="1" dirty="0">
                <a:solidFill>
                  <a:schemeClr val="bg1"/>
                </a:solidFill>
              </a:rPr>
              <a:t>MODELO F1</a:t>
            </a:r>
          </a:p>
        </p:txBody>
      </p:sp>
      <p:sp>
        <p:nvSpPr>
          <p:cNvPr id="27" name="CuadroTexto 26">
            <a:extLst>
              <a:ext uri="{FF2B5EF4-FFF2-40B4-BE49-F238E27FC236}">
                <a16:creationId xmlns:a16="http://schemas.microsoft.com/office/drawing/2014/main" id="{399DB300-0D35-4FD4-9F5A-5B89053A14C7}"/>
              </a:ext>
            </a:extLst>
          </p:cNvPr>
          <p:cNvSpPr txBox="1"/>
          <p:nvPr/>
        </p:nvSpPr>
        <p:spPr>
          <a:xfrm>
            <a:off x="349985" y="1691820"/>
            <a:ext cx="3452190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" sz="1200" b="1" dirty="0">
                <a:solidFill>
                  <a:schemeClr val="bg1"/>
                </a:solidFill>
              </a:rPr>
              <a:t>Robusto y simple, ideal para entornos duros</a:t>
            </a:r>
          </a:p>
        </p:txBody>
      </p:sp>
      <p:sp>
        <p:nvSpPr>
          <p:cNvPr id="34" name="CuadroTexto 33">
            <a:extLst>
              <a:ext uri="{FF2B5EF4-FFF2-40B4-BE49-F238E27FC236}">
                <a16:creationId xmlns:a16="http://schemas.microsoft.com/office/drawing/2014/main" id="{089BCC0A-5AA0-4C72-808D-787BF6457500}"/>
              </a:ext>
            </a:extLst>
          </p:cNvPr>
          <p:cNvSpPr txBox="1"/>
          <p:nvPr/>
        </p:nvSpPr>
        <p:spPr>
          <a:xfrm>
            <a:off x="652024" y="4744066"/>
            <a:ext cx="271798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4000" b="1" dirty="0">
                <a:solidFill>
                  <a:schemeClr val="bg1"/>
                </a:solidFill>
              </a:rPr>
              <a:t>MODELO F2</a:t>
            </a:r>
          </a:p>
        </p:txBody>
      </p:sp>
      <p:sp>
        <p:nvSpPr>
          <p:cNvPr id="36" name="CuadroTexto 35">
            <a:extLst>
              <a:ext uri="{FF2B5EF4-FFF2-40B4-BE49-F238E27FC236}">
                <a16:creationId xmlns:a16="http://schemas.microsoft.com/office/drawing/2014/main" id="{10BEB195-4D6B-4A20-867B-D42AA69FA9D0}"/>
              </a:ext>
            </a:extLst>
          </p:cNvPr>
          <p:cNvSpPr txBox="1"/>
          <p:nvPr/>
        </p:nvSpPr>
        <p:spPr>
          <a:xfrm>
            <a:off x="349985" y="5341377"/>
            <a:ext cx="345219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" sz="1200" b="1" dirty="0">
                <a:solidFill>
                  <a:schemeClr val="bg1"/>
                </a:solidFill>
              </a:rPr>
              <a:t>Versátil, con pantalla y teclado, para operativas dinámicas</a:t>
            </a:r>
          </a:p>
        </p:txBody>
      </p:sp>
      <p:pic>
        <p:nvPicPr>
          <p:cNvPr id="19" name="Imagen 18">
            <a:extLst>
              <a:ext uri="{FF2B5EF4-FFF2-40B4-BE49-F238E27FC236}">
                <a16:creationId xmlns:a16="http://schemas.microsoft.com/office/drawing/2014/main" id="{FF7F71F4-DDDE-4700-837A-CFA3763EB23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3549" y="2080828"/>
            <a:ext cx="2351523" cy="159053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1" name="Imagen 20">
            <a:extLst>
              <a:ext uri="{FF2B5EF4-FFF2-40B4-BE49-F238E27FC236}">
                <a16:creationId xmlns:a16="http://schemas.microsoft.com/office/drawing/2014/main" id="{DBFDA04D-FD42-4DBD-8056-14197C0CFC4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9985" y="5915617"/>
            <a:ext cx="3394867" cy="140046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6222342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2">
            <a:extLst>
              <a:ext uri="{FF2B5EF4-FFF2-40B4-BE49-F238E27FC236}">
                <a16:creationId xmlns:a16="http://schemas.microsoft.com/office/drawing/2014/main" id="{C3A9FBFC-AEA7-40C5-9CC2-370F261A8B5E}"/>
              </a:ext>
            </a:extLst>
          </p:cNvPr>
          <p:cNvSpPr/>
          <p:nvPr/>
        </p:nvSpPr>
        <p:spPr>
          <a:xfrm>
            <a:off x="3429000" y="0"/>
            <a:ext cx="3429000" cy="9144000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es-ES" dirty="0"/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4F4470E7-1DBC-4943-862B-C299F7A6D6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8042" y="4886634"/>
            <a:ext cx="1611579" cy="3364128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7B2DDCE3-E537-4457-9191-74C28A72B10D}"/>
              </a:ext>
            </a:extLst>
          </p:cNvPr>
          <p:cNvSpPr txBox="1"/>
          <p:nvPr/>
        </p:nvSpPr>
        <p:spPr>
          <a:xfrm>
            <a:off x="3784506" y="4886634"/>
            <a:ext cx="271798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4000" b="1" dirty="0">
                <a:solidFill>
                  <a:schemeClr val="bg1"/>
                </a:solidFill>
              </a:rPr>
              <a:t>MODELO F4</a:t>
            </a: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F52822B4-2E43-4ABF-AEE8-C8CBB135CC46}"/>
              </a:ext>
            </a:extLst>
          </p:cNvPr>
          <p:cNvSpPr txBox="1"/>
          <p:nvPr/>
        </p:nvSpPr>
        <p:spPr>
          <a:xfrm>
            <a:off x="3405810" y="5466812"/>
            <a:ext cx="345219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" sz="1200" b="1" i="0" dirty="0">
                <a:solidFill>
                  <a:schemeClr val="bg1"/>
                </a:solidFill>
                <a:effectLst/>
                <a:latin typeface="DM Sans"/>
              </a:rPr>
              <a:t>Híbrido con conectividad digital y analógica, perfecto para transiciones tecnológicas</a:t>
            </a:r>
            <a:endParaRPr lang="es-ES" sz="1200" b="1" dirty="0">
              <a:solidFill>
                <a:schemeClr val="bg1"/>
              </a:solidFill>
            </a:endParaRPr>
          </a:p>
        </p:txBody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id="{0AAFBA9C-3B29-4188-8AC7-8F5A4E71FBF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24828" y="6145732"/>
            <a:ext cx="3237344" cy="148726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5" name="CuadroTexto 14">
            <a:extLst>
              <a:ext uri="{FF2B5EF4-FFF2-40B4-BE49-F238E27FC236}">
                <a16:creationId xmlns:a16="http://schemas.microsoft.com/office/drawing/2014/main" id="{8686D67C-303E-4249-B524-00A50D5D518C}"/>
              </a:ext>
            </a:extLst>
          </p:cNvPr>
          <p:cNvSpPr txBox="1"/>
          <p:nvPr/>
        </p:nvSpPr>
        <p:spPr>
          <a:xfrm>
            <a:off x="3772911" y="641807"/>
            <a:ext cx="2717988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4000" b="1" dirty="0">
                <a:solidFill>
                  <a:schemeClr val="bg1"/>
                </a:solidFill>
              </a:rPr>
              <a:t>MODELO F3</a:t>
            </a: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1C731B01-62F9-4DC2-BC7B-902416767D7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84506" y="1855418"/>
            <a:ext cx="2706393" cy="189205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9" name="CuadroTexto 18">
            <a:extLst>
              <a:ext uri="{FF2B5EF4-FFF2-40B4-BE49-F238E27FC236}">
                <a16:creationId xmlns:a16="http://schemas.microsoft.com/office/drawing/2014/main" id="{A95391A9-3BF5-4FB7-B435-FFA00DFD676B}"/>
              </a:ext>
            </a:extLst>
          </p:cNvPr>
          <p:cNvSpPr txBox="1"/>
          <p:nvPr/>
        </p:nvSpPr>
        <p:spPr>
          <a:xfrm>
            <a:off x="3451546" y="1231978"/>
            <a:ext cx="343893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" sz="1200" b="1" dirty="0">
                <a:solidFill>
                  <a:schemeClr val="bg1"/>
                </a:solidFill>
                <a:latin typeface="DM Sans"/>
              </a:rPr>
              <a:t>Una solución profesional para operaciones subterráneas y baja cobertura BTS.</a:t>
            </a:r>
          </a:p>
        </p:txBody>
      </p:sp>
      <p:pic>
        <p:nvPicPr>
          <p:cNvPr id="20" name="Imagen 19">
            <a:extLst>
              <a:ext uri="{FF2B5EF4-FFF2-40B4-BE49-F238E27FC236}">
                <a16:creationId xmlns:a16="http://schemas.microsoft.com/office/drawing/2014/main" id="{789A3BC2-D72C-4D4E-87B7-2C8AA7D533D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0413" y="1462810"/>
            <a:ext cx="1446835" cy="2812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20299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2">
            <a:extLst>
              <a:ext uri="{FF2B5EF4-FFF2-40B4-BE49-F238E27FC236}">
                <a16:creationId xmlns:a16="http://schemas.microsoft.com/office/drawing/2014/main" id="{C3A9FBFC-AEA7-40C5-9CC2-370F261A8B5E}"/>
              </a:ext>
            </a:extLst>
          </p:cNvPr>
          <p:cNvSpPr/>
          <p:nvPr/>
        </p:nvSpPr>
        <p:spPr>
          <a:xfrm flipV="1">
            <a:off x="-33707" y="0"/>
            <a:ext cx="4201297" cy="9144000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es-ES" dirty="0"/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1DFF8FA3-EC02-4D22-976C-4ED57A13FDB6}"/>
              </a:ext>
            </a:extLst>
          </p:cNvPr>
          <p:cNvSpPr txBox="1"/>
          <p:nvPr/>
        </p:nvSpPr>
        <p:spPr>
          <a:xfrm>
            <a:off x="815225" y="1246074"/>
            <a:ext cx="271798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4000" b="1" dirty="0">
                <a:solidFill>
                  <a:schemeClr val="bg1"/>
                </a:solidFill>
              </a:rPr>
              <a:t>MODELO F5</a:t>
            </a:r>
          </a:p>
        </p:txBody>
      </p:sp>
      <p:sp>
        <p:nvSpPr>
          <p:cNvPr id="31" name="CuadroTexto 30">
            <a:extLst>
              <a:ext uri="{FF2B5EF4-FFF2-40B4-BE49-F238E27FC236}">
                <a16:creationId xmlns:a16="http://schemas.microsoft.com/office/drawing/2014/main" id="{E90427EC-32C4-445D-A4B4-FD8B52214973}"/>
              </a:ext>
            </a:extLst>
          </p:cNvPr>
          <p:cNvSpPr txBox="1"/>
          <p:nvPr/>
        </p:nvSpPr>
        <p:spPr>
          <a:xfrm>
            <a:off x="193609" y="5254306"/>
            <a:ext cx="376494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200" b="1" dirty="0">
                <a:solidFill>
                  <a:schemeClr val="bg1"/>
                </a:solidFill>
              </a:rPr>
              <a:t>MODELO VEHICULAR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A55FE638-82F7-4E0F-8DF2-955621A415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74600" y="1600017"/>
            <a:ext cx="1610792" cy="2835322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192EEFAA-BD6C-4998-91DA-3F7727CD932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20652" y="6423022"/>
            <a:ext cx="2431839" cy="1008323"/>
          </a:xfrm>
          <a:prstGeom prst="rect">
            <a:avLst/>
          </a:prstGeom>
        </p:spPr>
      </p:pic>
      <p:sp>
        <p:nvSpPr>
          <p:cNvPr id="19" name="CuadroTexto 18">
            <a:extLst>
              <a:ext uri="{FF2B5EF4-FFF2-40B4-BE49-F238E27FC236}">
                <a16:creationId xmlns:a16="http://schemas.microsoft.com/office/drawing/2014/main" id="{1B4994A3-A508-46F7-A502-28F7A9BC6D37}"/>
              </a:ext>
            </a:extLst>
          </p:cNvPr>
          <p:cNvSpPr txBox="1"/>
          <p:nvPr/>
        </p:nvSpPr>
        <p:spPr>
          <a:xfrm>
            <a:off x="448124" y="1791253"/>
            <a:ext cx="345219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" sz="1200" b="1" dirty="0">
                <a:solidFill>
                  <a:schemeClr val="bg1"/>
                </a:solidFill>
              </a:rPr>
              <a:t>Diseñado para operativas de seguridad privada, capacidad de integración de aplicaciones</a:t>
            </a:r>
          </a:p>
        </p:txBody>
      </p:sp>
      <p:sp>
        <p:nvSpPr>
          <p:cNvPr id="23" name="CuadroTexto 22">
            <a:extLst>
              <a:ext uri="{FF2B5EF4-FFF2-40B4-BE49-F238E27FC236}">
                <a16:creationId xmlns:a16="http://schemas.microsoft.com/office/drawing/2014/main" id="{B955EFAC-355A-4ECA-8027-77B27057A82B}"/>
              </a:ext>
            </a:extLst>
          </p:cNvPr>
          <p:cNvSpPr txBox="1"/>
          <p:nvPr/>
        </p:nvSpPr>
        <p:spPr>
          <a:xfrm>
            <a:off x="340846" y="5771379"/>
            <a:ext cx="345219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" sz="1200" b="1" dirty="0">
                <a:solidFill>
                  <a:schemeClr val="bg1"/>
                </a:solidFill>
              </a:rPr>
              <a:t>Para comunicaciones a nivel nacional e internacional.</a:t>
            </a:r>
          </a:p>
        </p:txBody>
      </p:sp>
      <p:pic>
        <p:nvPicPr>
          <p:cNvPr id="17" name="Imagen 16">
            <a:extLst>
              <a:ext uri="{FF2B5EF4-FFF2-40B4-BE49-F238E27FC236}">
                <a16:creationId xmlns:a16="http://schemas.microsoft.com/office/drawing/2014/main" id="{BBB80981-435B-42D2-96E0-3ED954153B4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532" y="2341795"/>
            <a:ext cx="4010669" cy="143526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4" name="Imagen 23">
            <a:extLst>
              <a:ext uri="{FF2B5EF4-FFF2-40B4-BE49-F238E27FC236}">
                <a16:creationId xmlns:a16="http://schemas.microsoft.com/office/drawing/2014/main" id="{F81A4827-9335-46EB-9FFE-3D9EB01ABA2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1737" y="6292916"/>
            <a:ext cx="2727263" cy="137383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1243269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Imagen generada">
            <a:extLst>
              <a:ext uri="{FF2B5EF4-FFF2-40B4-BE49-F238E27FC236}">
                <a16:creationId xmlns:a16="http://schemas.microsoft.com/office/drawing/2014/main" id="{59F268EE-F481-401B-A5DB-23487A21B4BA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3276600" y="4419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1C7B7369-6857-4335-A973-E50C7A27CE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648"/>
            <a:ext cx="6858000" cy="9144000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280CA787-3A6A-4B6B-8152-B9B54A5CE9A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31527" y="5980952"/>
            <a:ext cx="3024116" cy="89183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045DBDC3-FEDF-40F6-B90C-A1E461CF934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30841" y="7766636"/>
            <a:ext cx="2591774" cy="8972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44617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2E8E2F07-B7C6-4A59-9CE0-17076AB1062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-3" y="0"/>
            <a:ext cx="6858002" cy="9144000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782DA75B-3EF7-4D19-9264-757FC7019DF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78702" y="3474393"/>
            <a:ext cx="1703008" cy="1703008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4B521D9E-0E44-4F6D-AD2A-E9609599BFC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23076" y="5581722"/>
            <a:ext cx="2326176" cy="1602248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C8093840-B81F-4300-95D0-AA0BF865AE4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76123" y="5224645"/>
            <a:ext cx="2892470" cy="2105580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7F1B6164-C50C-4EEA-9B0C-48D12A1E749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74071" y="3767035"/>
            <a:ext cx="4014679" cy="1117723"/>
          </a:xfrm>
          <a:prstGeom prst="rect">
            <a:avLst/>
          </a:prstGeom>
        </p:spPr>
      </p:pic>
      <p:sp>
        <p:nvSpPr>
          <p:cNvPr id="11" name="CuadroTexto 10">
            <a:extLst>
              <a:ext uri="{FF2B5EF4-FFF2-40B4-BE49-F238E27FC236}">
                <a16:creationId xmlns:a16="http://schemas.microsoft.com/office/drawing/2014/main" id="{8C8E0551-3CC1-46AC-80DF-6CDDBC259194}"/>
              </a:ext>
            </a:extLst>
          </p:cNvPr>
          <p:cNvSpPr txBox="1"/>
          <p:nvPr/>
        </p:nvSpPr>
        <p:spPr>
          <a:xfrm>
            <a:off x="481454" y="372796"/>
            <a:ext cx="6099490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S" sz="4000" b="1" dirty="0">
                <a:solidFill>
                  <a:schemeClr val="accent6">
                    <a:lumMod val="75000"/>
                  </a:schemeClr>
                </a:solidFill>
              </a:rPr>
              <a:t>LAS SIGUIENTES EMPRESAS </a:t>
            </a:r>
          </a:p>
          <a:p>
            <a:pPr algn="ctr"/>
            <a:r>
              <a:rPr lang="es-ES" sz="4000" b="1" dirty="0">
                <a:solidFill>
                  <a:schemeClr val="accent6">
                    <a:lumMod val="75000"/>
                  </a:schemeClr>
                </a:solidFill>
              </a:rPr>
              <a:t>CONFIAN EN </a:t>
            </a:r>
          </a:p>
        </p:txBody>
      </p:sp>
      <p:pic>
        <p:nvPicPr>
          <p:cNvPr id="12" name="Imagen 11">
            <a:extLst>
              <a:ext uri="{FF2B5EF4-FFF2-40B4-BE49-F238E27FC236}">
                <a16:creationId xmlns:a16="http://schemas.microsoft.com/office/drawing/2014/main" id="{DEF64D91-D576-4D9A-81F3-D3FF907DD96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281411" y="1524790"/>
            <a:ext cx="2499577" cy="1493649"/>
          </a:xfrm>
          <a:prstGeom prst="rect">
            <a:avLst/>
          </a:prstGeom>
        </p:spPr>
      </p:pic>
      <p:pic>
        <p:nvPicPr>
          <p:cNvPr id="13" name="Imagen 12">
            <a:extLst>
              <a:ext uri="{FF2B5EF4-FFF2-40B4-BE49-F238E27FC236}">
                <a16:creationId xmlns:a16="http://schemas.microsoft.com/office/drawing/2014/main" id="{8802DE3F-8AE6-4C29-A3D4-314000823747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766283" y="7670112"/>
            <a:ext cx="3563924" cy="1233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55383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5365EF19-7614-404D-81CF-803CA74362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6626" y="-8285"/>
            <a:ext cx="6864626" cy="9139031"/>
          </a:xfrm>
          <a:prstGeom prst="rect">
            <a:avLst/>
          </a:prstGeom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9D54795F-E911-4D10-AF16-BCF0F756C803}"/>
              </a:ext>
            </a:extLst>
          </p:cNvPr>
          <p:cNvSpPr txBox="1"/>
          <p:nvPr/>
        </p:nvSpPr>
        <p:spPr>
          <a:xfrm>
            <a:off x="3021496" y="8041008"/>
            <a:ext cx="383650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" sz="1600" b="1" dirty="0"/>
              <a:t>Plaza Mi Condado, Piso 1, Local 2</a:t>
            </a:r>
          </a:p>
          <a:p>
            <a:pPr algn="r"/>
            <a:r>
              <a:rPr lang="es-ES" sz="1600" b="1" dirty="0"/>
              <a:t>Tel. (507) 6070-7201</a:t>
            </a:r>
          </a:p>
          <a:p>
            <a:pPr algn="r"/>
            <a:r>
              <a:rPr lang="es-ES" sz="1600" b="1" dirty="0"/>
              <a:t>ventas@quanticoglobalsystems.com</a:t>
            </a:r>
          </a:p>
          <a:p>
            <a:pPr algn="r"/>
            <a:r>
              <a:rPr lang="es-ES" sz="1600" b="1" dirty="0"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www.quanticoglobalsystems.com</a:t>
            </a:r>
            <a:endParaRPr lang="es-ES" sz="1600" b="1" dirty="0"/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FA009115-A72C-411E-BC8E-F5728C80AE53}"/>
              </a:ext>
            </a:extLst>
          </p:cNvPr>
          <p:cNvSpPr txBox="1"/>
          <p:nvPr/>
        </p:nvSpPr>
        <p:spPr>
          <a:xfrm>
            <a:off x="225287" y="6732104"/>
            <a:ext cx="4113306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b="1" dirty="0"/>
              <a:t>Equipos de video vigilancia TIANDY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b="1" dirty="0"/>
              <a:t>Sistemas de alarmas VIAS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b="1" dirty="0"/>
              <a:t>Discos Duros marca </a:t>
            </a:r>
            <a:r>
              <a:rPr lang="es-ES" b="1" dirty="0" err="1"/>
              <a:t>Micronyx</a:t>
            </a:r>
            <a:endParaRPr lang="es-ES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b="1" dirty="0"/>
              <a:t>Sistemas de alarmas MAYA </a:t>
            </a:r>
            <a:r>
              <a:rPr lang="es-ES" b="1" dirty="0" err="1"/>
              <a:t>Electronics</a:t>
            </a:r>
            <a:endParaRPr lang="es-ES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b="1" dirty="0"/>
              <a:t>Consultorías en seguridad</a:t>
            </a:r>
          </a:p>
        </p:txBody>
      </p:sp>
    </p:spTree>
    <p:extLst>
      <p:ext uri="{BB962C8B-B14F-4D97-AF65-F5344CB8AC3E}">
        <p14:creationId xmlns:p14="http://schemas.microsoft.com/office/powerpoint/2010/main" val="533852034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13324</TotalTime>
  <Words>128</Words>
  <Application>Microsoft Office PowerPoint</Application>
  <PresentationFormat>Carta (216 x 279 mm)</PresentationFormat>
  <Paragraphs>27</Paragraphs>
  <Slides>8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8</vt:i4>
      </vt:variant>
    </vt:vector>
  </HeadingPairs>
  <TitlesOfParts>
    <vt:vector size="13" baseType="lpstr">
      <vt:lpstr>Arial</vt:lpstr>
      <vt:lpstr>Calibri</vt:lpstr>
      <vt:lpstr>Calibri Light</vt:lpstr>
      <vt:lpstr>DM Sans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ASIS PANAMA CAPITULO 235</dc:creator>
  <cp:lastModifiedBy>ASIS PANAMA CAPITULO 235</cp:lastModifiedBy>
  <cp:revision>170</cp:revision>
  <dcterms:created xsi:type="dcterms:W3CDTF">2026-01-07T01:48:42Z</dcterms:created>
  <dcterms:modified xsi:type="dcterms:W3CDTF">2026-02-24T02:55:47Z</dcterms:modified>
</cp:coreProperties>
</file>