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323" r:id="rId2"/>
    <p:sldId id="315" r:id="rId3"/>
    <p:sldId id="316" r:id="rId4"/>
    <p:sldId id="317" r:id="rId5"/>
    <p:sldId id="318" r:id="rId6"/>
    <p:sldId id="319"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F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4660"/>
  </p:normalViewPr>
  <p:slideViewPr>
    <p:cSldViewPr snapToGrid="0">
      <p:cViewPr varScale="1">
        <p:scale>
          <a:sx n="58" d="100"/>
          <a:sy n="58" d="100"/>
        </p:scale>
        <p:origin x="2333" y="77"/>
      </p:cViewPr>
      <p:guideLst/>
    </p:cSldViewPr>
  </p:slideViewPr>
  <p:notesTextViewPr>
    <p:cViewPr>
      <p:scale>
        <a:sx n="1" d="1"/>
        <a:sy n="1" d="1"/>
      </p:scale>
      <p:origin x="0" y="0"/>
    </p:cViewPr>
  </p:notesTextViewPr>
  <p:sorterViewPr>
    <p:cViewPr>
      <p:scale>
        <a:sx n="100" d="100"/>
        <a:sy n="100" d="100"/>
      </p:scale>
      <p:origin x="0" y="-120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F689E-55AC-4778-BF6F-A2B6DEFF2BFA}" type="datetimeFigureOut">
              <a:rPr lang="es-ES" smtClean="0"/>
              <a:t>23/02/2026</a:t>
            </a:fld>
            <a:endParaRPr lang="es-E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B974E-BA9B-4718-865E-F224BEC7CEB4}" type="slidenum">
              <a:rPr lang="es-ES" smtClean="0"/>
              <a:t>‹Nº›</a:t>
            </a:fld>
            <a:endParaRPr lang="es-ES"/>
          </a:p>
        </p:txBody>
      </p:sp>
    </p:spTree>
    <p:extLst>
      <p:ext uri="{BB962C8B-B14F-4D97-AF65-F5344CB8AC3E}">
        <p14:creationId xmlns:p14="http://schemas.microsoft.com/office/powerpoint/2010/main" val="61839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 dirty="0"/>
          </a:p>
        </p:txBody>
      </p:sp>
      <p:sp>
        <p:nvSpPr>
          <p:cNvPr id="4" name="Marcador de número de diapositiva 3"/>
          <p:cNvSpPr>
            <a:spLocks noGrp="1"/>
          </p:cNvSpPr>
          <p:nvPr>
            <p:ph type="sldNum" sz="quarter" idx="5"/>
          </p:nvPr>
        </p:nvSpPr>
        <p:spPr/>
        <p:txBody>
          <a:bodyPr/>
          <a:lstStyle/>
          <a:p>
            <a:fld id="{D47B974E-BA9B-4718-865E-F224BEC7CEB4}" type="slidenum">
              <a:rPr lang="es-ES" smtClean="0"/>
              <a:t>6</a:t>
            </a:fld>
            <a:endParaRPr lang="es-ES"/>
          </a:p>
        </p:txBody>
      </p:sp>
    </p:spTree>
    <p:extLst>
      <p:ext uri="{BB962C8B-B14F-4D97-AF65-F5344CB8AC3E}">
        <p14:creationId xmlns:p14="http://schemas.microsoft.com/office/powerpoint/2010/main" val="74471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A4FB9E-29AE-41CA-913E-2B6B0D22C3AC}" type="datetimeFigureOut">
              <a:rPr lang="es-ES" smtClean="0"/>
              <a:t>23/02/2026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260518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A4FB9E-29AE-41CA-913E-2B6B0D22C3AC}" type="datetimeFigureOut">
              <a:rPr lang="es-ES" smtClean="0"/>
              <a:t>23/02/2026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375520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A4FB9E-29AE-41CA-913E-2B6B0D22C3AC}" type="datetimeFigureOut">
              <a:rPr lang="es-ES" smtClean="0"/>
              <a:t>23/02/2026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121162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A4FB9E-29AE-41CA-913E-2B6B0D22C3AC}" type="datetimeFigureOut">
              <a:rPr lang="es-ES" smtClean="0"/>
              <a:t>23/02/2026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429445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BA4FB9E-29AE-41CA-913E-2B6B0D22C3AC}" type="datetimeFigureOut">
              <a:rPr lang="es-ES" smtClean="0"/>
              <a:t>23/02/2026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115584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BA4FB9E-29AE-41CA-913E-2B6B0D22C3AC}" type="datetimeFigureOut">
              <a:rPr lang="es-ES" smtClean="0"/>
              <a:t>23/02/2026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348060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BA4FB9E-29AE-41CA-913E-2B6B0D22C3AC}" type="datetimeFigureOut">
              <a:rPr lang="es-ES" smtClean="0"/>
              <a:t>23/02/2026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220549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BA4FB9E-29AE-41CA-913E-2B6B0D22C3AC}" type="datetimeFigureOut">
              <a:rPr lang="es-ES" smtClean="0"/>
              <a:t>23/02/2026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73389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4FB9E-29AE-41CA-913E-2B6B0D22C3AC}" type="datetimeFigureOut">
              <a:rPr lang="es-ES" smtClean="0"/>
              <a:t>23/02/2026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419485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BA4FB9E-29AE-41CA-913E-2B6B0D22C3AC}" type="datetimeFigureOut">
              <a:rPr lang="es-ES" smtClean="0"/>
              <a:t>23/02/2026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148322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BA4FB9E-29AE-41CA-913E-2B6B0D22C3AC}" type="datetimeFigureOut">
              <a:rPr lang="es-ES" smtClean="0"/>
              <a:t>23/02/2026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14796FF-70A3-4717-8977-96EB43C98441}" type="slidenum">
              <a:rPr lang="es-ES" smtClean="0"/>
              <a:t>‹Nº›</a:t>
            </a:fld>
            <a:endParaRPr lang="es-ES"/>
          </a:p>
        </p:txBody>
      </p:sp>
    </p:spTree>
    <p:extLst>
      <p:ext uri="{BB962C8B-B14F-4D97-AF65-F5344CB8AC3E}">
        <p14:creationId xmlns:p14="http://schemas.microsoft.com/office/powerpoint/2010/main" val="70012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BA4FB9E-29AE-41CA-913E-2B6B0D22C3AC}" type="datetimeFigureOut">
              <a:rPr lang="es-ES" smtClean="0"/>
              <a:t>23/02/2026</a:t>
            </a:fld>
            <a:endParaRPr lang="es-E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14796FF-70A3-4717-8977-96EB43C98441}" type="slidenum">
              <a:rPr lang="es-ES" smtClean="0"/>
              <a:t>‹Nº›</a:t>
            </a:fld>
            <a:endParaRPr lang="es-ES"/>
          </a:p>
        </p:txBody>
      </p:sp>
    </p:spTree>
    <p:extLst>
      <p:ext uri="{BB962C8B-B14F-4D97-AF65-F5344CB8AC3E}">
        <p14:creationId xmlns:p14="http://schemas.microsoft.com/office/powerpoint/2010/main" val="20765624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0FE69CA-9F55-4D19-95CC-DF668774DB7E}"/>
              </a:ext>
            </a:extLst>
          </p:cNvPr>
          <p:cNvPicPr>
            <a:picLocks noChangeAspect="1"/>
          </p:cNvPicPr>
          <p:nvPr/>
        </p:nvPicPr>
        <p:blipFill>
          <a:blip r:embed="rId2"/>
          <a:stretch>
            <a:fillRect/>
          </a:stretch>
        </p:blipFill>
        <p:spPr>
          <a:xfrm>
            <a:off x="0" y="0"/>
            <a:ext cx="6858000" cy="9144000"/>
          </a:xfrm>
          <a:prstGeom prst="rect">
            <a:avLst/>
          </a:prstGeom>
        </p:spPr>
      </p:pic>
      <p:pic>
        <p:nvPicPr>
          <p:cNvPr id="6" name="Imagen 5">
            <a:extLst>
              <a:ext uri="{FF2B5EF4-FFF2-40B4-BE49-F238E27FC236}">
                <a16:creationId xmlns:a16="http://schemas.microsoft.com/office/drawing/2014/main" id="{B960DBF8-69B1-4788-A19C-0A0812B6FAB1}"/>
              </a:ext>
            </a:extLst>
          </p:cNvPr>
          <p:cNvPicPr>
            <a:picLocks noChangeAspect="1"/>
          </p:cNvPicPr>
          <p:nvPr/>
        </p:nvPicPr>
        <p:blipFill>
          <a:blip r:embed="rId3"/>
          <a:stretch>
            <a:fillRect/>
          </a:stretch>
        </p:blipFill>
        <p:spPr>
          <a:xfrm>
            <a:off x="4094507" y="3949148"/>
            <a:ext cx="2355988" cy="2355988"/>
          </a:xfrm>
          <a:prstGeom prst="rect">
            <a:avLst/>
          </a:prstGeom>
        </p:spPr>
      </p:pic>
      <p:pic>
        <p:nvPicPr>
          <p:cNvPr id="7" name="Imagen 6">
            <a:extLst>
              <a:ext uri="{FF2B5EF4-FFF2-40B4-BE49-F238E27FC236}">
                <a16:creationId xmlns:a16="http://schemas.microsoft.com/office/drawing/2014/main" id="{B6AE1F18-75A1-46BA-A085-46CD42CADB79}"/>
              </a:ext>
            </a:extLst>
          </p:cNvPr>
          <p:cNvPicPr>
            <a:picLocks noChangeAspect="1"/>
          </p:cNvPicPr>
          <p:nvPr/>
        </p:nvPicPr>
        <p:blipFill>
          <a:blip r:embed="rId4"/>
          <a:stretch>
            <a:fillRect/>
          </a:stretch>
        </p:blipFill>
        <p:spPr>
          <a:xfrm>
            <a:off x="3938558" y="2712028"/>
            <a:ext cx="2152885" cy="2144970"/>
          </a:xfrm>
          <a:prstGeom prst="rect">
            <a:avLst/>
          </a:prstGeom>
        </p:spPr>
      </p:pic>
      <p:pic>
        <p:nvPicPr>
          <p:cNvPr id="8" name="Imagen 7">
            <a:extLst>
              <a:ext uri="{FF2B5EF4-FFF2-40B4-BE49-F238E27FC236}">
                <a16:creationId xmlns:a16="http://schemas.microsoft.com/office/drawing/2014/main" id="{E6BD4FFA-799E-4B08-863C-821C14BC8296}"/>
              </a:ext>
            </a:extLst>
          </p:cNvPr>
          <p:cNvPicPr>
            <a:picLocks noChangeAspect="1"/>
          </p:cNvPicPr>
          <p:nvPr/>
        </p:nvPicPr>
        <p:blipFill>
          <a:blip r:embed="rId5"/>
          <a:stretch>
            <a:fillRect/>
          </a:stretch>
        </p:blipFill>
        <p:spPr>
          <a:xfrm rot="291983">
            <a:off x="3847597" y="5740933"/>
            <a:ext cx="2651172" cy="2651172"/>
          </a:xfrm>
          <a:prstGeom prst="rect">
            <a:avLst/>
          </a:prstGeom>
        </p:spPr>
      </p:pic>
      <p:pic>
        <p:nvPicPr>
          <p:cNvPr id="9" name="Imagen 8">
            <a:extLst>
              <a:ext uri="{FF2B5EF4-FFF2-40B4-BE49-F238E27FC236}">
                <a16:creationId xmlns:a16="http://schemas.microsoft.com/office/drawing/2014/main" id="{73497A51-E267-4D8E-B97C-2A8EA845EF5B}"/>
              </a:ext>
            </a:extLst>
          </p:cNvPr>
          <p:cNvPicPr>
            <a:picLocks noChangeAspect="1"/>
          </p:cNvPicPr>
          <p:nvPr/>
        </p:nvPicPr>
        <p:blipFill>
          <a:blip r:embed="rId6"/>
          <a:stretch>
            <a:fillRect/>
          </a:stretch>
        </p:blipFill>
        <p:spPr>
          <a:xfrm>
            <a:off x="990600" y="403514"/>
            <a:ext cx="4876800" cy="1905000"/>
          </a:xfrm>
          <a:prstGeom prst="rect">
            <a:avLst/>
          </a:prstGeom>
        </p:spPr>
      </p:pic>
    </p:spTree>
    <p:extLst>
      <p:ext uri="{BB962C8B-B14F-4D97-AF65-F5344CB8AC3E}">
        <p14:creationId xmlns:p14="http://schemas.microsoft.com/office/powerpoint/2010/main" val="370705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148AF93-19FD-4AF9-B6B9-5601C944C6CF}"/>
              </a:ext>
            </a:extLst>
          </p:cNvPr>
          <p:cNvPicPr>
            <a:picLocks noChangeAspect="1"/>
          </p:cNvPicPr>
          <p:nvPr/>
        </p:nvPicPr>
        <p:blipFill>
          <a:blip r:embed="rId2"/>
          <a:stretch>
            <a:fillRect/>
          </a:stretch>
        </p:blipFill>
        <p:spPr>
          <a:xfrm>
            <a:off x="421193" y="3278692"/>
            <a:ext cx="2586613" cy="2586613"/>
          </a:xfrm>
          <a:prstGeom prst="rect">
            <a:avLst/>
          </a:prstGeom>
        </p:spPr>
      </p:pic>
      <p:sp>
        <p:nvSpPr>
          <p:cNvPr id="3" name="Rectángulo 2">
            <a:extLst>
              <a:ext uri="{FF2B5EF4-FFF2-40B4-BE49-F238E27FC236}">
                <a16:creationId xmlns:a16="http://schemas.microsoft.com/office/drawing/2014/main" id="{0808CFFB-373B-41C6-8440-C01A214216D6}"/>
              </a:ext>
            </a:extLst>
          </p:cNvPr>
          <p:cNvSpPr/>
          <p:nvPr/>
        </p:nvSpPr>
        <p:spPr>
          <a:xfrm>
            <a:off x="3429000" y="0"/>
            <a:ext cx="3429000" cy="9144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sp>
        <p:nvSpPr>
          <p:cNvPr id="5" name="CuadroTexto 4">
            <a:extLst>
              <a:ext uri="{FF2B5EF4-FFF2-40B4-BE49-F238E27FC236}">
                <a16:creationId xmlns:a16="http://schemas.microsoft.com/office/drawing/2014/main" id="{2DBF6427-D3B9-417F-A4B6-7F4EAB3C2DFA}"/>
              </a:ext>
            </a:extLst>
          </p:cNvPr>
          <p:cNvSpPr txBox="1"/>
          <p:nvPr/>
        </p:nvSpPr>
        <p:spPr>
          <a:xfrm>
            <a:off x="3587262" y="4033390"/>
            <a:ext cx="3174441" cy="1077218"/>
          </a:xfrm>
          <a:prstGeom prst="rect">
            <a:avLst/>
          </a:prstGeom>
          <a:noFill/>
        </p:spPr>
        <p:txBody>
          <a:bodyPr wrap="square">
            <a:spAutoFit/>
          </a:bodyPr>
          <a:lstStyle/>
          <a:p>
            <a:pPr algn="ctr"/>
            <a:r>
              <a:rPr lang="es-ES" sz="3200" b="1" dirty="0">
                <a:solidFill>
                  <a:schemeClr val="bg1"/>
                </a:solidFill>
              </a:rPr>
              <a:t>DECTECTORES DE ARMAS</a:t>
            </a:r>
            <a:endParaRPr lang="es-ES" sz="3200" dirty="0"/>
          </a:p>
        </p:txBody>
      </p:sp>
      <p:pic>
        <p:nvPicPr>
          <p:cNvPr id="6" name="Imagen 5">
            <a:extLst>
              <a:ext uri="{FF2B5EF4-FFF2-40B4-BE49-F238E27FC236}">
                <a16:creationId xmlns:a16="http://schemas.microsoft.com/office/drawing/2014/main" id="{DE065A76-B891-4256-8ED1-D516487B0993}"/>
              </a:ext>
            </a:extLst>
          </p:cNvPr>
          <p:cNvPicPr>
            <a:picLocks noChangeAspect="1"/>
          </p:cNvPicPr>
          <p:nvPr/>
        </p:nvPicPr>
        <p:blipFill>
          <a:blip r:embed="rId3"/>
          <a:stretch>
            <a:fillRect/>
          </a:stretch>
        </p:blipFill>
        <p:spPr>
          <a:xfrm>
            <a:off x="86727" y="7900308"/>
            <a:ext cx="3255546" cy="1243692"/>
          </a:xfrm>
          <a:prstGeom prst="rect">
            <a:avLst/>
          </a:prstGeom>
        </p:spPr>
      </p:pic>
      <p:pic>
        <p:nvPicPr>
          <p:cNvPr id="7" name="Imagen 6">
            <a:extLst>
              <a:ext uri="{FF2B5EF4-FFF2-40B4-BE49-F238E27FC236}">
                <a16:creationId xmlns:a16="http://schemas.microsoft.com/office/drawing/2014/main" id="{F9457B06-A1F4-4BB6-840C-60EEBDE88280}"/>
              </a:ext>
            </a:extLst>
          </p:cNvPr>
          <p:cNvPicPr>
            <a:picLocks noChangeAspect="1"/>
          </p:cNvPicPr>
          <p:nvPr/>
        </p:nvPicPr>
        <p:blipFill>
          <a:blip r:embed="rId4"/>
          <a:stretch>
            <a:fillRect/>
          </a:stretch>
        </p:blipFill>
        <p:spPr>
          <a:xfrm>
            <a:off x="421193" y="287167"/>
            <a:ext cx="2834831" cy="1102434"/>
          </a:xfrm>
          <a:prstGeom prst="rect">
            <a:avLst/>
          </a:prstGeom>
        </p:spPr>
      </p:pic>
    </p:spTree>
    <p:extLst>
      <p:ext uri="{BB962C8B-B14F-4D97-AF65-F5344CB8AC3E}">
        <p14:creationId xmlns:p14="http://schemas.microsoft.com/office/powerpoint/2010/main" val="338349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3A9FBFC-AEA7-40C5-9CC2-370F261A8B5E}"/>
              </a:ext>
            </a:extLst>
          </p:cNvPr>
          <p:cNvSpPr/>
          <p:nvPr/>
        </p:nvSpPr>
        <p:spPr>
          <a:xfrm flipV="1">
            <a:off x="-33707" y="0"/>
            <a:ext cx="4201297" cy="9144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pic>
        <p:nvPicPr>
          <p:cNvPr id="2" name="Imagen 1">
            <a:extLst>
              <a:ext uri="{FF2B5EF4-FFF2-40B4-BE49-F238E27FC236}">
                <a16:creationId xmlns:a16="http://schemas.microsoft.com/office/drawing/2014/main" id="{0FFAC478-BBA5-4774-BF64-153E1B26056D}"/>
              </a:ext>
            </a:extLst>
          </p:cNvPr>
          <p:cNvPicPr>
            <a:picLocks noChangeAspect="1"/>
          </p:cNvPicPr>
          <p:nvPr/>
        </p:nvPicPr>
        <p:blipFill>
          <a:blip r:embed="rId2"/>
          <a:stretch>
            <a:fillRect/>
          </a:stretch>
        </p:blipFill>
        <p:spPr>
          <a:xfrm rot="640143">
            <a:off x="4496966" y="699469"/>
            <a:ext cx="2105141" cy="2105141"/>
          </a:xfrm>
          <a:prstGeom prst="rect">
            <a:avLst/>
          </a:prstGeom>
        </p:spPr>
      </p:pic>
      <p:pic>
        <p:nvPicPr>
          <p:cNvPr id="6" name="Imagen 5">
            <a:extLst>
              <a:ext uri="{FF2B5EF4-FFF2-40B4-BE49-F238E27FC236}">
                <a16:creationId xmlns:a16="http://schemas.microsoft.com/office/drawing/2014/main" id="{A9219B45-312E-4C37-87FC-A33B02638996}"/>
              </a:ext>
            </a:extLst>
          </p:cNvPr>
          <p:cNvPicPr>
            <a:picLocks noChangeAspect="1"/>
          </p:cNvPicPr>
          <p:nvPr/>
        </p:nvPicPr>
        <p:blipFill>
          <a:blip r:embed="rId3"/>
          <a:stretch>
            <a:fillRect/>
          </a:stretch>
        </p:blipFill>
        <p:spPr>
          <a:xfrm>
            <a:off x="4381708" y="3427116"/>
            <a:ext cx="2289768" cy="2289768"/>
          </a:xfrm>
          <a:prstGeom prst="rect">
            <a:avLst/>
          </a:prstGeom>
        </p:spPr>
      </p:pic>
      <p:pic>
        <p:nvPicPr>
          <p:cNvPr id="7" name="Imagen 6">
            <a:extLst>
              <a:ext uri="{FF2B5EF4-FFF2-40B4-BE49-F238E27FC236}">
                <a16:creationId xmlns:a16="http://schemas.microsoft.com/office/drawing/2014/main" id="{A4F75507-E2E1-4F71-AFC3-5EA16F680E7B}"/>
              </a:ext>
            </a:extLst>
          </p:cNvPr>
          <p:cNvPicPr>
            <a:picLocks noChangeAspect="1"/>
          </p:cNvPicPr>
          <p:nvPr/>
        </p:nvPicPr>
        <p:blipFill>
          <a:blip r:embed="rId4"/>
          <a:stretch>
            <a:fillRect/>
          </a:stretch>
        </p:blipFill>
        <p:spPr>
          <a:xfrm>
            <a:off x="4346224" y="6162717"/>
            <a:ext cx="2360735" cy="2360735"/>
          </a:xfrm>
          <a:prstGeom prst="rect">
            <a:avLst/>
          </a:prstGeom>
        </p:spPr>
      </p:pic>
      <p:sp>
        <p:nvSpPr>
          <p:cNvPr id="16" name="CuadroTexto 15">
            <a:extLst>
              <a:ext uri="{FF2B5EF4-FFF2-40B4-BE49-F238E27FC236}">
                <a16:creationId xmlns:a16="http://schemas.microsoft.com/office/drawing/2014/main" id="{EA30F6B7-FCB4-4F25-A587-94B83A028F55}"/>
              </a:ext>
            </a:extLst>
          </p:cNvPr>
          <p:cNvSpPr txBox="1"/>
          <p:nvPr/>
        </p:nvSpPr>
        <p:spPr>
          <a:xfrm>
            <a:off x="343649" y="703736"/>
            <a:ext cx="3446584" cy="2277547"/>
          </a:xfrm>
          <a:prstGeom prst="rect">
            <a:avLst/>
          </a:prstGeom>
          <a:noFill/>
        </p:spPr>
        <p:txBody>
          <a:bodyPr wrap="square">
            <a:spAutoFit/>
          </a:bodyPr>
          <a:lstStyle/>
          <a:p>
            <a:pPr algn="ctr"/>
            <a:r>
              <a:rPr lang="es-ES" b="1" dirty="0">
                <a:solidFill>
                  <a:schemeClr val="bg1"/>
                </a:solidFill>
              </a:rPr>
              <a:t>SUPER WAND</a:t>
            </a:r>
          </a:p>
          <a:p>
            <a:pPr algn="ctr"/>
            <a:r>
              <a:rPr lang="es-ES" b="1" dirty="0">
                <a:solidFill>
                  <a:schemeClr val="bg1"/>
                </a:solidFill>
              </a:rPr>
              <a:t>Un detector de metales manual confiable</a:t>
            </a:r>
          </a:p>
          <a:p>
            <a:pPr algn="just"/>
            <a:r>
              <a:rPr lang="es-ES" sz="1100" dirty="0">
                <a:solidFill>
                  <a:schemeClr val="bg1"/>
                </a:solidFill>
              </a:rPr>
              <a:t>Super </a:t>
            </a:r>
            <a:r>
              <a:rPr lang="es-ES" sz="1100" dirty="0" err="1">
                <a:solidFill>
                  <a:schemeClr val="bg1"/>
                </a:solidFill>
              </a:rPr>
              <a:t>Wand</a:t>
            </a:r>
            <a:r>
              <a:rPr lang="es-ES" sz="1100" dirty="0">
                <a:solidFill>
                  <a:schemeClr val="bg1"/>
                </a:solidFill>
              </a:rPr>
              <a:t> de Garrett representa fiabilidad y precisión de primer nivel en el área de la detección de metales para la detección secundaria.  Una herramienta esencial para mantener la seguridad en aeropuertos, eventos deportivos y diversos puntos de control de seguridad. Su tecnología avanzada detecta una amplia variedad de objetos metálicos con precisión extrema, como cuchillos, revólveres y otras armas.</a:t>
            </a:r>
          </a:p>
        </p:txBody>
      </p:sp>
      <p:sp>
        <p:nvSpPr>
          <p:cNvPr id="18" name="CuadroTexto 17">
            <a:extLst>
              <a:ext uri="{FF2B5EF4-FFF2-40B4-BE49-F238E27FC236}">
                <a16:creationId xmlns:a16="http://schemas.microsoft.com/office/drawing/2014/main" id="{7A9A0DD4-D1D8-4517-ACD7-D6D22D2CF762}"/>
              </a:ext>
            </a:extLst>
          </p:cNvPr>
          <p:cNvSpPr txBox="1"/>
          <p:nvPr/>
        </p:nvSpPr>
        <p:spPr>
          <a:xfrm>
            <a:off x="343649" y="6670549"/>
            <a:ext cx="3446584" cy="1769715"/>
          </a:xfrm>
          <a:prstGeom prst="rect">
            <a:avLst/>
          </a:prstGeom>
          <a:noFill/>
        </p:spPr>
        <p:txBody>
          <a:bodyPr wrap="square">
            <a:spAutoFit/>
          </a:bodyPr>
          <a:lstStyle/>
          <a:p>
            <a:pPr algn="ctr"/>
            <a:r>
              <a:rPr lang="es-ES" b="1" dirty="0">
                <a:solidFill>
                  <a:schemeClr val="bg1"/>
                </a:solidFill>
              </a:rPr>
              <a:t>SUPER GUIDE</a:t>
            </a:r>
          </a:p>
          <a:p>
            <a:pPr algn="ctr"/>
            <a:r>
              <a:rPr lang="es-ES" b="1" dirty="0">
                <a:solidFill>
                  <a:schemeClr val="bg1"/>
                </a:solidFill>
              </a:rPr>
              <a:t>SEGURIDAD PORTÁTIL DE ÚLTIMA GENERACIÓN</a:t>
            </a:r>
          </a:p>
          <a:p>
            <a:pPr algn="just"/>
            <a:r>
              <a:rPr lang="es-ES" sz="1100" dirty="0">
                <a:solidFill>
                  <a:schemeClr val="bg1"/>
                </a:solidFill>
              </a:rPr>
              <a:t>El Super Guide reúne todo lo que convirtió a SSV en el estándar global y lo perfecciona. Guide lleva la eficiencia que usted necesita a un nuevo estándar de sofisticación y simplicidad, aplicable desde escuelas y estadios hasta juzgados y casinos</a:t>
            </a:r>
          </a:p>
        </p:txBody>
      </p:sp>
      <p:sp>
        <p:nvSpPr>
          <p:cNvPr id="20" name="CuadroTexto 19">
            <a:extLst>
              <a:ext uri="{FF2B5EF4-FFF2-40B4-BE49-F238E27FC236}">
                <a16:creationId xmlns:a16="http://schemas.microsoft.com/office/drawing/2014/main" id="{F9BC72EE-1266-4C97-9C83-40BCB1C1AE1E}"/>
              </a:ext>
            </a:extLst>
          </p:cNvPr>
          <p:cNvSpPr txBox="1"/>
          <p:nvPr/>
        </p:nvSpPr>
        <p:spPr>
          <a:xfrm>
            <a:off x="343649" y="3485498"/>
            <a:ext cx="3446584" cy="2446824"/>
          </a:xfrm>
          <a:prstGeom prst="rect">
            <a:avLst/>
          </a:prstGeom>
          <a:noFill/>
        </p:spPr>
        <p:txBody>
          <a:bodyPr wrap="square">
            <a:spAutoFit/>
          </a:bodyPr>
          <a:lstStyle/>
          <a:p>
            <a:pPr algn="ctr"/>
            <a:r>
              <a:rPr lang="es-ES" b="1" dirty="0">
                <a:solidFill>
                  <a:schemeClr val="bg1"/>
                </a:solidFill>
                <a:effectLst/>
                <a:latin typeface="quote-cjk-patch"/>
              </a:rPr>
              <a:t>SUPER SCANNER V</a:t>
            </a:r>
          </a:p>
          <a:p>
            <a:pPr algn="ctr"/>
            <a:r>
              <a:rPr lang="es-ES" b="1" dirty="0">
                <a:solidFill>
                  <a:schemeClr val="bg1"/>
                </a:solidFill>
                <a:effectLst/>
                <a:latin typeface="quote-cjk-patch"/>
              </a:rPr>
              <a:t>El detector de metales manual más reconocido del mundo</a:t>
            </a:r>
          </a:p>
          <a:p>
            <a:pPr algn="just"/>
            <a:r>
              <a:rPr lang="es-ES" sz="1100" b="0" i="0" dirty="0">
                <a:solidFill>
                  <a:schemeClr val="bg1"/>
                </a:solidFill>
                <a:effectLst/>
                <a:latin typeface="quote-cjk-patch"/>
              </a:rPr>
              <a:t>Super Scanner de Garrett se destaca por su eficiencia y fiabilidad en el área de la detección de metales. Este detector identifica a todas las armas de hierro, de metales no ferrosos y de acero inoxidable, elementos de contrabando y otros objetos metálicos con una máxima sensibilidad. Su funcionamiento directo con un solo interruptor y sus modos de múltiples alarmas permiten tener una experiencia simplificada y, a la vez, mantener las normas más exigentes de precisión en la detección.</a:t>
            </a:r>
          </a:p>
        </p:txBody>
      </p:sp>
    </p:spTree>
    <p:extLst>
      <p:ext uri="{BB962C8B-B14F-4D97-AF65-F5344CB8AC3E}">
        <p14:creationId xmlns:p14="http://schemas.microsoft.com/office/powerpoint/2010/main" val="3553016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3A9FBFC-AEA7-40C5-9CC2-370F261A8B5E}"/>
              </a:ext>
            </a:extLst>
          </p:cNvPr>
          <p:cNvSpPr/>
          <p:nvPr/>
        </p:nvSpPr>
        <p:spPr>
          <a:xfrm>
            <a:off x="3429000" y="0"/>
            <a:ext cx="3429000" cy="9144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pic>
        <p:nvPicPr>
          <p:cNvPr id="4" name="Imagen 3">
            <a:extLst>
              <a:ext uri="{FF2B5EF4-FFF2-40B4-BE49-F238E27FC236}">
                <a16:creationId xmlns:a16="http://schemas.microsoft.com/office/drawing/2014/main" id="{58AC791C-A8D2-4920-8C1A-C1FD6A7D9E79}"/>
              </a:ext>
            </a:extLst>
          </p:cNvPr>
          <p:cNvPicPr>
            <a:picLocks noChangeAspect="1"/>
          </p:cNvPicPr>
          <p:nvPr/>
        </p:nvPicPr>
        <p:blipFill>
          <a:blip r:embed="rId2"/>
          <a:stretch>
            <a:fillRect/>
          </a:stretch>
        </p:blipFill>
        <p:spPr>
          <a:xfrm>
            <a:off x="0" y="738554"/>
            <a:ext cx="3094892" cy="3094892"/>
          </a:xfrm>
          <a:prstGeom prst="rect">
            <a:avLst/>
          </a:prstGeom>
        </p:spPr>
      </p:pic>
      <p:pic>
        <p:nvPicPr>
          <p:cNvPr id="6" name="Imagen 5">
            <a:extLst>
              <a:ext uri="{FF2B5EF4-FFF2-40B4-BE49-F238E27FC236}">
                <a16:creationId xmlns:a16="http://schemas.microsoft.com/office/drawing/2014/main" id="{C4EC6DB1-0DEE-43A2-BF19-17C26D25BB24}"/>
              </a:ext>
            </a:extLst>
          </p:cNvPr>
          <p:cNvPicPr>
            <a:picLocks noChangeAspect="1"/>
          </p:cNvPicPr>
          <p:nvPr/>
        </p:nvPicPr>
        <p:blipFill>
          <a:blip r:embed="rId3"/>
          <a:stretch>
            <a:fillRect/>
          </a:stretch>
        </p:blipFill>
        <p:spPr>
          <a:xfrm>
            <a:off x="2329812" y="2109613"/>
            <a:ext cx="938701" cy="352773"/>
          </a:xfrm>
          <a:prstGeom prst="rect">
            <a:avLst/>
          </a:prstGeom>
        </p:spPr>
      </p:pic>
      <p:pic>
        <p:nvPicPr>
          <p:cNvPr id="13" name="Imagen 12">
            <a:extLst>
              <a:ext uri="{FF2B5EF4-FFF2-40B4-BE49-F238E27FC236}">
                <a16:creationId xmlns:a16="http://schemas.microsoft.com/office/drawing/2014/main" id="{C637E1A7-C661-47B7-9445-F1C5D2A4DECD}"/>
              </a:ext>
            </a:extLst>
          </p:cNvPr>
          <p:cNvPicPr>
            <a:picLocks noChangeAspect="1"/>
          </p:cNvPicPr>
          <p:nvPr/>
        </p:nvPicPr>
        <p:blipFill>
          <a:blip r:embed="rId4"/>
          <a:stretch>
            <a:fillRect/>
          </a:stretch>
        </p:blipFill>
        <p:spPr>
          <a:xfrm>
            <a:off x="1464250" y="5214045"/>
            <a:ext cx="1630642" cy="3367246"/>
          </a:xfrm>
          <a:prstGeom prst="rect">
            <a:avLst/>
          </a:prstGeom>
        </p:spPr>
      </p:pic>
      <p:pic>
        <p:nvPicPr>
          <p:cNvPr id="16" name="Imagen 15">
            <a:extLst>
              <a:ext uri="{FF2B5EF4-FFF2-40B4-BE49-F238E27FC236}">
                <a16:creationId xmlns:a16="http://schemas.microsoft.com/office/drawing/2014/main" id="{405AD14C-0698-458F-BA96-1D15C1C54E06}"/>
              </a:ext>
            </a:extLst>
          </p:cNvPr>
          <p:cNvPicPr>
            <a:picLocks noChangeAspect="1"/>
          </p:cNvPicPr>
          <p:nvPr/>
        </p:nvPicPr>
        <p:blipFill>
          <a:blip r:embed="rId5"/>
          <a:stretch>
            <a:fillRect/>
          </a:stretch>
        </p:blipFill>
        <p:spPr>
          <a:xfrm>
            <a:off x="536160" y="6520044"/>
            <a:ext cx="761036" cy="755248"/>
          </a:xfrm>
          <a:prstGeom prst="rect">
            <a:avLst/>
          </a:prstGeom>
        </p:spPr>
      </p:pic>
      <p:sp>
        <p:nvSpPr>
          <p:cNvPr id="21" name="CuadroTexto 20">
            <a:extLst>
              <a:ext uri="{FF2B5EF4-FFF2-40B4-BE49-F238E27FC236}">
                <a16:creationId xmlns:a16="http://schemas.microsoft.com/office/drawing/2014/main" id="{0D519BBC-968A-4896-BE77-7EA8DF7A5E9D}"/>
              </a:ext>
            </a:extLst>
          </p:cNvPr>
          <p:cNvSpPr txBox="1"/>
          <p:nvPr/>
        </p:nvSpPr>
        <p:spPr>
          <a:xfrm>
            <a:off x="3421464" y="639394"/>
            <a:ext cx="3436536" cy="3293209"/>
          </a:xfrm>
          <a:prstGeom prst="rect">
            <a:avLst/>
          </a:prstGeom>
          <a:noFill/>
        </p:spPr>
        <p:txBody>
          <a:bodyPr wrap="square">
            <a:spAutoFit/>
          </a:bodyPr>
          <a:lstStyle/>
          <a:p>
            <a:pPr algn="ctr"/>
            <a:r>
              <a:rPr lang="es-ES" b="1" dirty="0">
                <a:solidFill>
                  <a:schemeClr val="bg1"/>
                </a:solidFill>
              </a:rPr>
              <a:t>Garrett Multi </a:t>
            </a:r>
            <a:r>
              <a:rPr lang="es-ES" b="1" dirty="0" err="1">
                <a:solidFill>
                  <a:schemeClr val="bg1"/>
                </a:solidFill>
              </a:rPr>
              <a:t>Zone</a:t>
            </a:r>
            <a:endParaRPr lang="es-ES" b="1" dirty="0">
              <a:solidFill>
                <a:schemeClr val="bg1"/>
              </a:solidFill>
            </a:endParaRPr>
          </a:p>
          <a:p>
            <a:pPr algn="ctr"/>
            <a:r>
              <a:rPr lang="es-ES" b="1" dirty="0">
                <a:solidFill>
                  <a:schemeClr val="bg1"/>
                </a:solidFill>
              </a:rPr>
              <a:t>Seguridad y rendimiento a un precio accesible</a:t>
            </a:r>
          </a:p>
          <a:p>
            <a:pPr algn="just"/>
            <a:r>
              <a:rPr lang="es-ES" sz="1100" dirty="0">
                <a:solidFill>
                  <a:schemeClr val="bg1"/>
                </a:solidFill>
              </a:rPr>
              <a:t>El detector de metales de paso Multi </a:t>
            </a:r>
            <a:r>
              <a:rPr lang="es-ES" sz="1100" dirty="0" err="1">
                <a:solidFill>
                  <a:schemeClr val="bg1"/>
                </a:solidFill>
              </a:rPr>
              <a:t>Zone</a:t>
            </a:r>
            <a:r>
              <a:rPr lang="es-ES" sz="1100" dirty="0">
                <a:solidFill>
                  <a:schemeClr val="bg1"/>
                </a:solidFill>
              </a:rPr>
              <a:t> de Garrett proporciona un rendimiento mejorado y selecciones de programas especiales diseñados con ingeniería para cumplir con los diversos requisitos de seguridad de escuelas, eventos especiales, edificios de gobierno, transporte público, lugares de entretenimiento, prevención de pérdidas, zoológicos y mucho más.</a:t>
            </a:r>
          </a:p>
          <a:p>
            <a:pPr algn="just"/>
            <a:endParaRPr lang="es-ES" sz="1100" dirty="0">
              <a:solidFill>
                <a:schemeClr val="bg1"/>
              </a:solidFill>
            </a:endParaRPr>
          </a:p>
          <a:p>
            <a:pPr algn="just"/>
            <a:r>
              <a:rPr lang="es-ES" sz="1100" dirty="0">
                <a:solidFill>
                  <a:schemeClr val="bg1"/>
                </a:solidFill>
              </a:rPr>
              <a:t>Este detector económico incluye un indicador de LED brillante y un conjunto de luces por zonas en los lados visibles bajo la luz solar más intensa. El rendimiento líder en la industria de Multi </a:t>
            </a:r>
            <a:r>
              <a:rPr lang="es-ES" sz="1100" dirty="0" err="1">
                <a:solidFill>
                  <a:schemeClr val="bg1"/>
                </a:solidFill>
              </a:rPr>
              <a:t>Zone</a:t>
            </a:r>
            <a:r>
              <a:rPr lang="es-ES" sz="1100" dirty="0">
                <a:solidFill>
                  <a:schemeClr val="bg1"/>
                </a:solidFill>
              </a:rPr>
              <a:t> se potencia con una función de instalación automática, 20 zonas y circuitos inalterables.</a:t>
            </a:r>
          </a:p>
        </p:txBody>
      </p:sp>
      <p:sp>
        <p:nvSpPr>
          <p:cNvPr id="24" name="CuadroTexto 23">
            <a:extLst>
              <a:ext uri="{FF2B5EF4-FFF2-40B4-BE49-F238E27FC236}">
                <a16:creationId xmlns:a16="http://schemas.microsoft.com/office/drawing/2014/main" id="{917F11C4-EB70-44A6-8311-D9112CF16599}"/>
              </a:ext>
            </a:extLst>
          </p:cNvPr>
          <p:cNvSpPr txBox="1"/>
          <p:nvPr/>
        </p:nvSpPr>
        <p:spPr>
          <a:xfrm>
            <a:off x="3429000" y="5550548"/>
            <a:ext cx="3436536" cy="1938992"/>
          </a:xfrm>
          <a:prstGeom prst="rect">
            <a:avLst/>
          </a:prstGeom>
          <a:noFill/>
        </p:spPr>
        <p:txBody>
          <a:bodyPr wrap="square">
            <a:spAutoFit/>
          </a:bodyPr>
          <a:lstStyle/>
          <a:p>
            <a:pPr algn="ctr"/>
            <a:r>
              <a:rPr lang="es-ES" b="1" dirty="0">
                <a:solidFill>
                  <a:schemeClr val="bg1"/>
                </a:solidFill>
              </a:rPr>
              <a:t>PARAGON</a:t>
            </a:r>
          </a:p>
          <a:p>
            <a:pPr algn="ctr"/>
            <a:r>
              <a:rPr lang="es-ES" b="1" dirty="0">
                <a:solidFill>
                  <a:schemeClr val="bg1"/>
                </a:solidFill>
              </a:rPr>
              <a:t>LA MEJOR SEGURIDAD DE SU CLASE</a:t>
            </a:r>
          </a:p>
          <a:p>
            <a:r>
              <a:rPr lang="es-ES" sz="1100" dirty="0">
                <a:solidFill>
                  <a:schemeClr val="bg1"/>
                </a:solidFill>
              </a:rPr>
              <a:t>Para supervisores de seguridad que no están dispuestos a hacer concesiones en los resultados de seguridad. El detector de metales de paso </a:t>
            </a:r>
            <a:r>
              <a:rPr lang="es-ES" sz="1100" dirty="0" err="1">
                <a:solidFill>
                  <a:schemeClr val="bg1"/>
                </a:solidFill>
              </a:rPr>
              <a:t>Paragon</a:t>
            </a:r>
            <a:r>
              <a:rPr lang="es-ES" sz="1100" dirty="0">
                <a:solidFill>
                  <a:schemeClr val="bg1"/>
                </a:solidFill>
              </a:rPr>
              <a:t> de Garrett es un punto de inflexión. Su potente rendimiento logra nuevos hitos de flexibilidad y un uso simple en un empaque fresco y sofisticado.</a:t>
            </a:r>
          </a:p>
        </p:txBody>
      </p:sp>
    </p:spTree>
    <p:extLst>
      <p:ext uri="{BB962C8B-B14F-4D97-AF65-F5344CB8AC3E}">
        <p14:creationId xmlns:p14="http://schemas.microsoft.com/office/powerpoint/2010/main" val="327956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 generada">
            <a:extLst>
              <a:ext uri="{FF2B5EF4-FFF2-40B4-BE49-F238E27FC236}">
                <a16:creationId xmlns:a16="http://schemas.microsoft.com/office/drawing/2014/main" id="{59F268EE-F481-401B-A5DB-23487A21B4BA}"/>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Imagen 2">
            <a:extLst>
              <a:ext uri="{FF2B5EF4-FFF2-40B4-BE49-F238E27FC236}">
                <a16:creationId xmlns:a16="http://schemas.microsoft.com/office/drawing/2014/main" id="{1C7B7369-6857-4335-A973-E50C7A27CEB4}"/>
              </a:ext>
            </a:extLst>
          </p:cNvPr>
          <p:cNvPicPr>
            <a:picLocks noChangeAspect="1"/>
          </p:cNvPicPr>
          <p:nvPr/>
        </p:nvPicPr>
        <p:blipFill>
          <a:blip r:embed="rId2"/>
          <a:stretch>
            <a:fillRect/>
          </a:stretch>
        </p:blipFill>
        <p:spPr>
          <a:xfrm>
            <a:off x="0" y="13648"/>
            <a:ext cx="6858000" cy="9144000"/>
          </a:xfrm>
          <a:prstGeom prst="rect">
            <a:avLst/>
          </a:prstGeom>
        </p:spPr>
      </p:pic>
      <p:pic>
        <p:nvPicPr>
          <p:cNvPr id="6" name="Imagen 5">
            <a:extLst>
              <a:ext uri="{FF2B5EF4-FFF2-40B4-BE49-F238E27FC236}">
                <a16:creationId xmlns:a16="http://schemas.microsoft.com/office/drawing/2014/main" id="{280CA787-3A6A-4B6B-8152-B9B54A5CE9AF}"/>
              </a:ext>
            </a:extLst>
          </p:cNvPr>
          <p:cNvPicPr>
            <a:picLocks noChangeAspect="1"/>
          </p:cNvPicPr>
          <p:nvPr/>
        </p:nvPicPr>
        <p:blipFill>
          <a:blip r:embed="rId3"/>
          <a:stretch>
            <a:fillRect/>
          </a:stretch>
        </p:blipFill>
        <p:spPr>
          <a:xfrm>
            <a:off x="3731527" y="5980952"/>
            <a:ext cx="3024116" cy="891831"/>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045DBDC3-FEDF-40F6-B90C-A1E461CF934E}"/>
              </a:ext>
            </a:extLst>
          </p:cNvPr>
          <p:cNvPicPr>
            <a:picLocks noChangeAspect="1"/>
          </p:cNvPicPr>
          <p:nvPr/>
        </p:nvPicPr>
        <p:blipFill>
          <a:blip r:embed="rId4"/>
          <a:stretch>
            <a:fillRect/>
          </a:stretch>
        </p:blipFill>
        <p:spPr>
          <a:xfrm>
            <a:off x="2130841" y="7766636"/>
            <a:ext cx="2591774" cy="897285"/>
          </a:xfrm>
          <a:prstGeom prst="rect">
            <a:avLst/>
          </a:prstGeom>
        </p:spPr>
      </p:pic>
    </p:spTree>
    <p:extLst>
      <p:ext uri="{BB962C8B-B14F-4D97-AF65-F5344CB8AC3E}">
        <p14:creationId xmlns:p14="http://schemas.microsoft.com/office/powerpoint/2010/main" val="156446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8E2F07-B7C6-4A59-9CE0-17076AB1062C}"/>
              </a:ext>
            </a:extLst>
          </p:cNvPr>
          <p:cNvPicPr>
            <a:picLocks noChangeAspect="1"/>
          </p:cNvPicPr>
          <p:nvPr/>
        </p:nvPicPr>
        <p:blipFill>
          <a:blip r:embed="rId3"/>
          <a:stretch>
            <a:fillRect/>
          </a:stretch>
        </p:blipFill>
        <p:spPr>
          <a:xfrm flipH="1">
            <a:off x="-3" y="0"/>
            <a:ext cx="6858002" cy="9144000"/>
          </a:xfrm>
          <a:prstGeom prst="rect">
            <a:avLst/>
          </a:prstGeom>
        </p:spPr>
      </p:pic>
      <p:pic>
        <p:nvPicPr>
          <p:cNvPr id="5" name="Imagen 4">
            <a:extLst>
              <a:ext uri="{FF2B5EF4-FFF2-40B4-BE49-F238E27FC236}">
                <a16:creationId xmlns:a16="http://schemas.microsoft.com/office/drawing/2014/main" id="{782DA75B-3EF7-4D19-9264-757FC7019DFB}"/>
              </a:ext>
            </a:extLst>
          </p:cNvPr>
          <p:cNvPicPr>
            <a:picLocks noChangeAspect="1"/>
          </p:cNvPicPr>
          <p:nvPr/>
        </p:nvPicPr>
        <p:blipFill>
          <a:blip r:embed="rId4"/>
          <a:stretch>
            <a:fillRect/>
          </a:stretch>
        </p:blipFill>
        <p:spPr>
          <a:xfrm>
            <a:off x="4478702" y="3474393"/>
            <a:ext cx="1703008" cy="1703008"/>
          </a:xfrm>
          <a:prstGeom prst="rect">
            <a:avLst/>
          </a:prstGeom>
        </p:spPr>
      </p:pic>
      <p:pic>
        <p:nvPicPr>
          <p:cNvPr id="6" name="Imagen 5">
            <a:extLst>
              <a:ext uri="{FF2B5EF4-FFF2-40B4-BE49-F238E27FC236}">
                <a16:creationId xmlns:a16="http://schemas.microsoft.com/office/drawing/2014/main" id="{4B521D9E-0E44-4F6D-AD2A-E9609599BFC5}"/>
              </a:ext>
            </a:extLst>
          </p:cNvPr>
          <p:cNvPicPr>
            <a:picLocks noChangeAspect="1"/>
          </p:cNvPicPr>
          <p:nvPr/>
        </p:nvPicPr>
        <p:blipFill>
          <a:blip r:embed="rId5"/>
          <a:stretch>
            <a:fillRect/>
          </a:stretch>
        </p:blipFill>
        <p:spPr>
          <a:xfrm>
            <a:off x="4323076" y="5581722"/>
            <a:ext cx="2326176" cy="1602248"/>
          </a:xfrm>
          <a:prstGeom prst="rect">
            <a:avLst/>
          </a:prstGeom>
        </p:spPr>
      </p:pic>
      <p:pic>
        <p:nvPicPr>
          <p:cNvPr id="7" name="Imagen 6">
            <a:extLst>
              <a:ext uri="{FF2B5EF4-FFF2-40B4-BE49-F238E27FC236}">
                <a16:creationId xmlns:a16="http://schemas.microsoft.com/office/drawing/2014/main" id="{C8093840-B81F-4300-95D0-AA0BF865AE45}"/>
              </a:ext>
            </a:extLst>
          </p:cNvPr>
          <p:cNvPicPr>
            <a:picLocks noChangeAspect="1"/>
          </p:cNvPicPr>
          <p:nvPr/>
        </p:nvPicPr>
        <p:blipFill>
          <a:blip r:embed="rId6"/>
          <a:stretch>
            <a:fillRect/>
          </a:stretch>
        </p:blipFill>
        <p:spPr>
          <a:xfrm>
            <a:off x="576123" y="5224645"/>
            <a:ext cx="2892470" cy="2105580"/>
          </a:xfrm>
          <a:prstGeom prst="rect">
            <a:avLst/>
          </a:prstGeom>
        </p:spPr>
      </p:pic>
      <p:pic>
        <p:nvPicPr>
          <p:cNvPr id="10" name="Imagen 9">
            <a:extLst>
              <a:ext uri="{FF2B5EF4-FFF2-40B4-BE49-F238E27FC236}">
                <a16:creationId xmlns:a16="http://schemas.microsoft.com/office/drawing/2014/main" id="{7F1B6164-C50C-4EEA-9B0C-48D12A1E7495}"/>
              </a:ext>
            </a:extLst>
          </p:cNvPr>
          <p:cNvPicPr>
            <a:picLocks noChangeAspect="1"/>
          </p:cNvPicPr>
          <p:nvPr/>
        </p:nvPicPr>
        <p:blipFill>
          <a:blip r:embed="rId7"/>
          <a:stretch>
            <a:fillRect/>
          </a:stretch>
        </p:blipFill>
        <p:spPr>
          <a:xfrm>
            <a:off x="274071" y="3767035"/>
            <a:ext cx="4014679" cy="1117723"/>
          </a:xfrm>
          <a:prstGeom prst="rect">
            <a:avLst/>
          </a:prstGeom>
        </p:spPr>
      </p:pic>
      <p:sp>
        <p:nvSpPr>
          <p:cNvPr id="11" name="CuadroTexto 10">
            <a:extLst>
              <a:ext uri="{FF2B5EF4-FFF2-40B4-BE49-F238E27FC236}">
                <a16:creationId xmlns:a16="http://schemas.microsoft.com/office/drawing/2014/main" id="{8C8E0551-3CC1-46AC-80DF-6CDDBC259194}"/>
              </a:ext>
            </a:extLst>
          </p:cNvPr>
          <p:cNvSpPr txBox="1"/>
          <p:nvPr/>
        </p:nvSpPr>
        <p:spPr>
          <a:xfrm>
            <a:off x="481454" y="372796"/>
            <a:ext cx="6099490" cy="1323439"/>
          </a:xfrm>
          <a:prstGeom prst="rect">
            <a:avLst/>
          </a:prstGeom>
          <a:noFill/>
        </p:spPr>
        <p:txBody>
          <a:bodyPr wrap="none" rtlCol="0">
            <a:spAutoFit/>
          </a:bodyPr>
          <a:lstStyle/>
          <a:p>
            <a:pPr algn="ctr"/>
            <a:r>
              <a:rPr lang="es-ES" sz="4000" b="1" dirty="0">
                <a:solidFill>
                  <a:schemeClr val="accent6">
                    <a:lumMod val="75000"/>
                  </a:schemeClr>
                </a:solidFill>
              </a:rPr>
              <a:t>LAS SIGUIENTES EMPRESAS </a:t>
            </a:r>
          </a:p>
          <a:p>
            <a:pPr algn="ctr"/>
            <a:r>
              <a:rPr lang="es-ES" sz="4000" b="1" dirty="0">
                <a:solidFill>
                  <a:schemeClr val="accent6">
                    <a:lumMod val="75000"/>
                  </a:schemeClr>
                </a:solidFill>
              </a:rPr>
              <a:t>CONFIAN EN </a:t>
            </a:r>
          </a:p>
        </p:txBody>
      </p:sp>
      <p:pic>
        <p:nvPicPr>
          <p:cNvPr id="12" name="Imagen 11">
            <a:extLst>
              <a:ext uri="{FF2B5EF4-FFF2-40B4-BE49-F238E27FC236}">
                <a16:creationId xmlns:a16="http://schemas.microsoft.com/office/drawing/2014/main" id="{DEF64D91-D576-4D9A-81F3-D3FF907DD961}"/>
              </a:ext>
            </a:extLst>
          </p:cNvPr>
          <p:cNvPicPr>
            <a:picLocks noChangeAspect="1"/>
          </p:cNvPicPr>
          <p:nvPr/>
        </p:nvPicPr>
        <p:blipFill>
          <a:blip r:embed="rId8"/>
          <a:stretch>
            <a:fillRect/>
          </a:stretch>
        </p:blipFill>
        <p:spPr>
          <a:xfrm>
            <a:off x="2281411" y="1524790"/>
            <a:ext cx="2499577" cy="1493649"/>
          </a:xfrm>
          <a:prstGeom prst="rect">
            <a:avLst/>
          </a:prstGeom>
        </p:spPr>
      </p:pic>
      <p:pic>
        <p:nvPicPr>
          <p:cNvPr id="13" name="Imagen 12">
            <a:extLst>
              <a:ext uri="{FF2B5EF4-FFF2-40B4-BE49-F238E27FC236}">
                <a16:creationId xmlns:a16="http://schemas.microsoft.com/office/drawing/2014/main" id="{8802DE3F-8AE6-4C29-A3D4-314000823747}"/>
              </a:ext>
            </a:extLst>
          </p:cNvPr>
          <p:cNvPicPr>
            <a:picLocks noChangeAspect="1"/>
          </p:cNvPicPr>
          <p:nvPr/>
        </p:nvPicPr>
        <p:blipFill>
          <a:blip r:embed="rId9"/>
          <a:stretch>
            <a:fillRect/>
          </a:stretch>
        </p:blipFill>
        <p:spPr>
          <a:xfrm>
            <a:off x="1766283" y="7670112"/>
            <a:ext cx="3563924" cy="1233848"/>
          </a:xfrm>
          <a:prstGeom prst="rect">
            <a:avLst/>
          </a:prstGeom>
        </p:spPr>
      </p:pic>
    </p:spTree>
    <p:extLst>
      <p:ext uri="{BB962C8B-B14F-4D97-AF65-F5344CB8AC3E}">
        <p14:creationId xmlns:p14="http://schemas.microsoft.com/office/powerpoint/2010/main" val="17555383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13322</TotalTime>
  <Words>406</Words>
  <Application>Microsoft Office PowerPoint</Application>
  <PresentationFormat>Carta (216 x 279 mm)</PresentationFormat>
  <Paragraphs>21</Paragraphs>
  <Slides>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Calibri Light</vt:lpstr>
      <vt:lpstr>quote-cjk-patch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ASIS PANAMA CAPITULO 235</dc:creator>
  <cp:lastModifiedBy>ASIS PANAMA CAPITULO 235</cp:lastModifiedBy>
  <cp:revision>169</cp:revision>
  <dcterms:created xsi:type="dcterms:W3CDTF">2026-01-07T01:48:42Z</dcterms:created>
  <dcterms:modified xsi:type="dcterms:W3CDTF">2026-02-24T02:57:33Z</dcterms:modified>
</cp:coreProperties>
</file>