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2" r:id="rId2"/>
    <p:sldId id="265" r:id="rId3"/>
    <p:sldId id="264" r:id="rId4"/>
    <p:sldId id="282" r:id="rId5"/>
    <p:sldId id="287" r:id="rId6"/>
    <p:sldId id="280" r:id="rId7"/>
    <p:sldId id="283" r:id="rId8"/>
    <p:sldId id="289" r:id="rId9"/>
    <p:sldId id="269" r:id="rId10"/>
    <p:sldId id="267" r:id="rId11"/>
    <p:sldId id="281" r:id="rId12"/>
    <p:sldId id="293" r:id="rId13"/>
    <p:sldId id="266" r:id="rId14"/>
    <p:sldId id="268" r:id="rId15"/>
    <p:sldId id="306" r:id="rId1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 snapToGrid="0">
      <p:cViewPr varScale="1">
        <p:scale>
          <a:sx n="58" d="100"/>
          <a:sy n="58" d="100"/>
        </p:scale>
        <p:origin x="23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689E-55AC-4778-BF6F-A2B6DEFF2BFA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974E-BA9B-4718-865E-F224BEC7C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39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B974E-BA9B-4718-865E-F224BEC7CEB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77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1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2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6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45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60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4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8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8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2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1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FB9E-29AE-41CA-913E-2B6B0D22C3AC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5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icopt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966DA9C-0FAC-49C8-B3E8-485C275E4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6DF648-EF43-4672-9853-2B5802CF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5BE4FFE-D1BF-49DC-9E61-6829C4B8C4FA}"/>
              </a:ext>
            </a:extLst>
          </p:cNvPr>
          <p:cNvSpPr txBox="1"/>
          <p:nvPr/>
        </p:nvSpPr>
        <p:spPr>
          <a:xfrm>
            <a:off x="2067341" y="7820561"/>
            <a:ext cx="46469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BULLETS – TORRETAS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</a:rPr>
              <a:t> DOMOS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094B2B-0FEE-4891-A5E9-C60D49054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310" y="2067336"/>
            <a:ext cx="3049612" cy="25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-33707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1" y="328253"/>
            <a:ext cx="1755800" cy="579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4817797" y="1276186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TC-C320N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FC6C94-F276-479E-B3EF-A1527BF6BB73}"/>
              </a:ext>
            </a:extLst>
          </p:cNvPr>
          <p:cNvSpPr txBox="1"/>
          <p:nvPr/>
        </p:nvSpPr>
        <p:spPr>
          <a:xfrm>
            <a:off x="4746215" y="4930932"/>
            <a:ext cx="1553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TC-C320N AK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4295381" y="1674667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4295380" y="1733738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1D.20010.020872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2FC9417-57D7-4E64-A3F8-24C2B784748D}"/>
              </a:ext>
            </a:extLst>
          </p:cNvPr>
          <p:cNvSpPr/>
          <p:nvPr/>
        </p:nvSpPr>
        <p:spPr>
          <a:xfrm>
            <a:off x="4402572" y="5315606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9B65DD-878C-431B-B9A1-ABEF79C9D60C}"/>
              </a:ext>
            </a:extLst>
          </p:cNvPr>
          <p:cNvSpPr txBox="1"/>
          <p:nvPr/>
        </p:nvSpPr>
        <p:spPr>
          <a:xfrm>
            <a:off x="4383533" y="5387543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1D.20010.022560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E1D1C4-E15E-477F-A66B-E6AFAAAF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572" y="2155731"/>
            <a:ext cx="2094517" cy="17894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EF07C26-C00C-4399-B7FE-4E6A8F77B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571" y="5856828"/>
            <a:ext cx="2152672" cy="1801527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5C4F316-1C3F-41A7-B672-8E9135385B76}"/>
              </a:ext>
            </a:extLst>
          </p:cNvPr>
          <p:cNvSpPr txBox="1"/>
          <p:nvPr/>
        </p:nvSpPr>
        <p:spPr>
          <a:xfrm>
            <a:off x="258620" y="1520498"/>
            <a:ext cx="382159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IP tipo torreta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Para exteriores (metal / plástico)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Full HD (2MP)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Lente de 2.8mm, visión aprox. 94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de hasta 30m con IR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Rendimiento en baja luz (0.02 lux)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Audio (micrófono integrado)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Compresiones eficientes como S+265 y H.265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Alimentación </a:t>
            </a:r>
            <a:r>
              <a:rPr lang="es-ES" sz="1300" b="1" dirty="0" err="1">
                <a:solidFill>
                  <a:schemeClr val="bg1"/>
                </a:solidFill>
              </a:rPr>
              <a:t>PoE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Resistencia al agua/polvo / certificación IP67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ONVIF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939D33B-256D-4594-8096-5889B1E38741}"/>
              </a:ext>
            </a:extLst>
          </p:cNvPr>
          <p:cNvSpPr txBox="1"/>
          <p:nvPr/>
        </p:nvSpPr>
        <p:spPr>
          <a:xfrm>
            <a:off x="239581" y="5085971"/>
            <a:ext cx="3737667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IP tipo torreta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Para exteriores (metal / plástico)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Full HD (2MP)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Lente de 2.8mm, visión aprox. 94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Color </a:t>
            </a:r>
            <a:r>
              <a:rPr lang="es-ES" sz="1300" b="1" dirty="0" err="1">
                <a:solidFill>
                  <a:schemeClr val="bg1"/>
                </a:solidFill>
              </a:rPr>
              <a:t>maker</a:t>
            </a:r>
            <a:r>
              <a:rPr lang="es-ES" sz="1300" b="1" dirty="0">
                <a:solidFill>
                  <a:schemeClr val="bg1"/>
                </a:solidFill>
              </a:rPr>
              <a:t>, luz blanca (0.04Lux)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de hasta 30m con IR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Rendimiento en baja luz (0.02 lux)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Audio (micrófono integrado)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Compresiones eficientes (S+265 y H.265)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Alimentación Poe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Resistencia al agua/polvo / certificación IP67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ONVIF</a:t>
            </a:r>
          </a:p>
        </p:txBody>
      </p:sp>
    </p:spTree>
    <p:extLst>
      <p:ext uri="{BB962C8B-B14F-4D97-AF65-F5344CB8AC3E}">
        <p14:creationId xmlns:p14="http://schemas.microsoft.com/office/powerpoint/2010/main" val="311935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-33707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1" y="328253"/>
            <a:ext cx="1755800" cy="579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4842632" y="1222519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TC-C34XN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4320216" y="1621000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4320215" y="1680071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1D.20010.023666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E82124-3609-44BB-8D62-185AE8D52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851" y="2113513"/>
            <a:ext cx="1939629" cy="193962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FEEAC20-715E-4C1D-830F-F19F74E3BE47}"/>
              </a:ext>
            </a:extLst>
          </p:cNvPr>
          <p:cNvSpPr txBox="1"/>
          <p:nvPr/>
        </p:nvSpPr>
        <p:spPr>
          <a:xfrm>
            <a:off x="385184" y="1831996"/>
            <a:ext cx="373766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Cámara IP tipo torreta (domo) de </a:t>
            </a:r>
          </a:p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4 (4MP)</a:t>
            </a:r>
          </a:p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Serie </a:t>
            </a:r>
            <a:r>
              <a:rPr lang="es-ES" sz="1300" b="1" dirty="0" err="1">
                <a:solidFill>
                  <a:schemeClr val="bg1">
                    <a:lumMod val="95000"/>
                  </a:schemeClr>
                </a:solidFill>
              </a:rPr>
              <a:t>Spark</a:t>
            </a:r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 o Color </a:t>
            </a:r>
            <a:r>
              <a:rPr lang="es-ES" sz="1300" b="1" dirty="0" err="1">
                <a:solidFill>
                  <a:schemeClr val="bg1">
                    <a:lumMod val="95000"/>
                  </a:schemeClr>
                </a:solidFill>
              </a:rPr>
              <a:t>Maker</a:t>
            </a:r>
            <a:endParaRPr lang="es-ES" sz="13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Lente fijo de 2.8mm</a:t>
            </a:r>
          </a:p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Visión nocturna de hasta 30m con IR</a:t>
            </a:r>
          </a:p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Micrófono integrado</a:t>
            </a:r>
          </a:p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Alimentación </a:t>
            </a:r>
            <a:r>
              <a:rPr lang="es-ES" sz="1300" b="1" dirty="0" err="1">
                <a:solidFill>
                  <a:schemeClr val="bg1">
                    <a:lumMod val="95000"/>
                  </a:schemeClr>
                </a:solidFill>
              </a:rPr>
              <a:t>PoE</a:t>
            </a:r>
            <a:endParaRPr lang="es-ES" sz="13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Comprensión H.265/S+265, </a:t>
            </a:r>
          </a:p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Carcasa robusta (metal y plástico)</a:t>
            </a:r>
          </a:p>
          <a:p>
            <a:r>
              <a:rPr lang="es-ES" sz="1300" b="1" dirty="0">
                <a:solidFill>
                  <a:schemeClr val="bg1">
                    <a:lumMod val="95000"/>
                  </a:schemeClr>
                </a:solidFill>
              </a:rPr>
              <a:t>•	Certificación IP66 para exteriores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A5FE34-B8EF-4C59-ACBB-82791250B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76" y="1389812"/>
            <a:ext cx="1041619" cy="404077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241271E3-A296-4B94-8AB4-02FB69689E8E}"/>
              </a:ext>
            </a:extLst>
          </p:cNvPr>
          <p:cNvSpPr txBox="1"/>
          <p:nvPr/>
        </p:nvSpPr>
        <p:spPr>
          <a:xfrm>
            <a:off x="4825376" y="5279670"/>
            <a:ext cx="1803741" cy="37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TC-C32XN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A636ADAB-4FE9-4CB5-8F2C-AF95CC4F622E}"/>
              </a:ext>
            </a:extLst>
          </p:cNvPr>
          <p:cNvSpPr/>
          <p:nvPr/>
        </p:nvSpPr>
        <p:spPr>
          <a:xfrm>
            <a:off x="4364018" y="5598166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6027CC9-E213-4077-ABF6-A1D9024B20DD}"/>
              </a:ext>
            </a:extLst>
          </p:cNvPr>
          <p:cNvSpPr txBox="1"/>
          <p:nvPr/>
        </p:nvSpPr>
        <p:spPr>
          <a:xfrm>
            <a:off x="4339172" y="5657237"/>
            <a:ext cx="2358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 20010.020261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68D51F0-5463-4942-9683-CAA06F654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366" y="6067389"/>
            <a:ext cx="1987324" cy="1699112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10461485-8C16-45B0-A73F-BA451B26F42E}"/>
              </a:ext>
            </a:extLst>
          </p:cNvPr>
          <p:cNvSpPr txBox="1"/>
          <p:nvPr/>
        </p:nvSpPr>
        <p:spPr>
          <a:xfrm>
            <a:off x="172452" y="5575566"/>
            <a:ext cx="360554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Cámara </a:t>
            </a:r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torreta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 2MP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"Color </a:t>
            </a:r>
            <a:r>
              <a:rPr lang="es-ES" sz="1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Maker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para exteriores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nocturna IR de 50m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Lente fija de 2.8mm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 integrado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Compresión H.265/S+265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</a:t>
            </a:r>
            <a:endParaRPr lang="es-ES" sz="1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Resistencia IP67 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ONVIF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00E5C077-64D7-4587-B94C-7D7104BC3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7321" y="2450610"/>
            <a:ext cx="1755800" cy="16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3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40E636-1265-464B-93EE-28C214B5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569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6474104-3E9F-490C-900C-E432D985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65" y="655508"/>
            <a:ext cx="4386470" cy="783298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1AFB94E-F320-4B68-9B23-2C7752D1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9" y="777923"/>
            <a:ext cx="2398180" cy="8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5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654B81-9C0D-40DB-A5BD-EDCE53AAFADC}"/>
              </a:ext>
            </a:extLst>
          </p:cNvPr>
          <p:cNvSpPr txBox="1"/>
          <p:nvPr/>
        </p:nvSpPr>
        <p:spPr>
          <a:xfrm>
            <a:off x="3642127" y="4018001"/>
            <a:ext cx="30027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DOMOS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9F87F6-3687-47FC-80B3-A851C98A2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1650"/>
            <a:ext cx="3429000" cy="28041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0CC2AC-825F-4587-8247-7DF5C189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" y="7900308"/>
            <a:ext cx="325554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2656703" y="-18031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30" y="328253"/>
            <a:ext cx="1755800" cy="579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684575" y="1423145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TC-C32KN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FC6C94-F276-479E-B3EF-A1527BF6BB73}"/>
              </a:ext>
            </a:extLst>
          </p:cNvPr>
          <p:cNvSpPr txBox="1"/>
          <p:nvPr/>
        </p:nvSpPr>
        <p:spPr>
          <a:xfrm>
            <a:off x="505661" y="4774786"/>
            <a:ext cx="1553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A0A0A"/>
                </a:solidFill>
                <a:effectLst/>
                <a:ea typeface="Times New Roman" panose="02020603050405020304" pitchFamily="18" charset="0"/>
              </a:rPr>
              <a:t>TC-C35KS </a:t>
            </a:r>
            <a:endParaRPr lang="es-ES" b="1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162159" y="1821626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137313" y="1880697"/>
            <a:ext cx="2358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 20010.020485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2FC9417-57D7-4E64-A3F8-24C2B784748D}"/>
              </a:ext>
            </a:extLst>
          </p:cNvPr>
          <p:cNvSpPr/>
          <p:nvPr/>
        </p:nvSpPr>
        <p:spPr>
          <a:xfrm>
            <a:off x="162158" y="5141936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9B65DD-878C-431B-B9A1-ABEF79C9D60C}"/>
              </a:ext>
            </a:extLst>
          </p:cNvPr>
          <p:cNvSpPr txBox="1"/>
          <p:nvPr/>
        </p:nvSpPr>
        <p:spPr>
          <a:xfrm>
            <a:off x="143119" y="5213873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1D.20010.004424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3F5AE3-4CFD-4B96-858F-03DBEB43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49" y="2366386"/>
            <a:ext cx="1911168" cy="15993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6F2EEE-FFF4-4E79-ACA5-1BE7F7E4A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48" y="5749743"/>
            <a:ext cx="1990008" cy="168121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31538BA-7F63-4C47-A8AD-1E44E8B83A75}"/>
              </a:ext>
            </a:extLst>
          </p:cNvPr>
          <p:cNvSpPr txBox="1"/>
          <p:nvPr/>
        </p:nvSpPr>
        <p:spPr>
          <a:xfrm>
            <a:off x="2799472" y="1672797"/>
            <a:ext cx="395696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2MP Full HD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nocturna de hasta 30m (IR)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Lente fija de 2.8mm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Compresión S+265/H.265 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ahorro de ancho de banda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Resistencia a exteriores (IP66/IP67)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Micrófono incorporado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Ranura MicroSD para almacenamiento local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Compatibilidad con </a:t>
            </a:r>
            <a:r>
              <a:rPr lang="es-ES" sz="13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</a:t>
            </a:r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3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para instalación 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integrado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</a:t>
            </a:r>
            <a:endParaRPr lang="es-ES" sz="1300" b="1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3B254DE-C9AA-4948-A6D4-19F536109236}"/>
              </a:ext>
            </a:extLst>
          </p:cNvPr>
          <p:cNvSpPr txBox="1"/>
          <p:nvPr/>
        </p:nvSpPr>
        <p:spPr>
          <a:xfrm>
            <a:off x="2813128" y="4950653"/>
            <a:ext cx="39433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Cámara IP </a:t>
            </a:r>
            <a:r>
              <a:rPr lang="es-ES" sz="1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antivandalismo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5MP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Robusta (IK10, IP67)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Lente fijo de 2.8mm para amplio campo de visión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nocturna IR de 30m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Micrófono integrado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Soporte para </a:t>
            </a:r>
            <a:r>
              <a:rPr lang="es-ES" sz="1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</a:t>
            </a:r>
            <a:endParaRPr lang="es-ES" sz="1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Altas resoluciones como 2592x194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Compresión H.265/S+265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inteligentes como WDR de 120dB y análisis de video</a:t>
            </a:r>
          </a:p>
        </p:txBody>
      </p:sp>
    </p:spTree>
    <p:extLst>
      <p:ext uri="{BB962C8B-B14F-4D97-AF65-F5344CB8AC3E}">
        <p14:creationId xmlns:p14="http://schemas.microsoft.com/office/powerpoint/2010/main" val="83350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65EF19-7614-404D-81CF-803CA743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6" y="-8285"/>
            <a:ext cx="6864626" cy="91390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54795F-E911-4D10-AF16-BCF0F756C803}"/>
              </a:ext>
            </a:extLst>
          </p:cNvPr>
          <p:cNvSpPr txBox="1"/>
          <p:nvPr/>
        </p:nvSpPr>
        <p:spPr>
          <a:xfrm>
            <a:off x="3021496" y="8041008"/>
            <a:ext cx="38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/>
              <a:t>Plaza Mi Condado, Piso 1, Local 2</a:t>
            </a:r>
          </a:p>
          <a:p>
            <a:pPr algn="r"/>
            <a:r>
              <a:rPr lang="es-ES" sz="1600" b="1" dirty="0"/>
              <a:t>Tel. (507) 6070-7201</a:t>
            </a:r>
          </a:p>
          <a:p>
            <a:pPr algn="r"/>
            <a:r>
              <a:rPr lang="es-ES" sz="1600" b="1" dirty="0"/>
              <a:t>ventas@quanticoglobalsystems.com</a:t>
            </a:r>
          </a:p>
          <a:p>
            <a:pPr algn="r"/>
            <a:r>
              <a:rPr lang="es-E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www.quanticoglobalsystems.com</a:t>
            </a:r>
            <a:endParaRPr lang="es-ES" sz="1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009115-A72C-411E-BC8E-F5728C80AE53}"/>
              </a:ext>
            </a:extLst>
          </p:cNvPr>
          <p:cNvSpPr txBox="1"/>
          <p:nvPr/>
        </p:nvSpPr>
        <p:spPr>
          <a:xfrm>
            <a:off x="225287" y="6732104"/>
            <a:ext cx="4113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Equipos de video vigilancia TIANDY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Sistemas de alarmas VIAS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Discos Duros marca </a:t>
            </a:r>
            <a:r>
              <a:rPr lang="es-ES" b="1" dirty="0" err="1"/>
              <a:t>Micronyx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Sistemas de alarmas MAYA </a:t>
            </a:r>
            <a:r>
              <a:rPr lang="es-ES" b="1" dirty="0" err="1"/>
              <a:t>Electronics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Consultorías en seguridad</a:t>
            </a:r>
          </a:p>
        </p:txBody>
      </p:sp>
    </p:spTree>
    <p:extLst>
      <p:ext uri="{BB962C8B-B14F-4D97-AF65-F5344CB8AC3E}">
        <p14:creationId xmlns:p14="http://schemas.microsoft.com/office/powerpoint/2010/main" val="53385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D695A0-75B7-40F6-A2DE-658D9983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0"/>
            <a:ext cx="3429000" cy="3429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6654B81-9C0D-40DB-A5BD-EDCE53AAFADC}"/>
              </a:ext>
            </a:extLst>
          </p:cNvPr>
          <p:cNvSpPr txBox="1"/>
          <p:nvPr/>
        </p:nvSpPr>
        <p:spPr>
          <a:xfrm>
            <a:off x="3565632" y="4018002"/>
            <a:ext cx="3155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BULLETS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F7ABC0-7718-4CD5-A323-A5BACD3AC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" y="7900308"/>
            <a:ext cx="325554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2656702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30" y="328253"/>
            <a:ext cx="1755800" cy="5791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6944D2-81D1-495C-967F-2D4717DB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5" y="2466729"/>
            <a:ext cx="2802466" cy="1383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4B1F2F3-C53D-4D60-9E63-AF56C279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76" y="6079391"/>
            <a:ext cx="2824023" cy="1384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645703" y="1395496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TC-C321N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FC6C94-F276-479E-B3EF-A1527BF6BB73}"/>
              </a:ext>
            </a:extLst>
          </p:cNvPr>
          <p:cNvSpPr txBox="1"/>
          <p:nvPr/>
        </p:nvSpPr>
        <p:spPr>
          <a:xfrm>
            <a:off x="549062" y="5071261"/>
            <a:ext cx="6209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TC-C321N AK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123287" y="1793977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123287" y="1853048"/>
            <a:ext cx="230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1D.20010.020870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2FC9417-57D7-4E64-A3F8-24C2B784748D}"/>
              </a:ext>
            </a:extLst>
          </p:cNvPr>
          <p:cNvSpPr/>
          <p:nvPr/>
        </p:nvSpPr>
        <p:spPr>
          <a:xfrm>
            <a:off x="175815" y="5415175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9B65DD-878C-431B-B9A1-ABEF79C9D60C}"/>
              </a:ext>
            </a:extLst>
          </p:cNvPr>
          <p:cNvSpPr txBox="1"/>
          <p:nvPr/>
        </p:nvSpPr>
        <p:spPr>
          <a:xfrm>
            <a:off x="156776" y="5487112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1D.20010.022560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418ADCC-4323-417D-B372-044B833F8900}"/>
              </a:ext>
            </a:extLst>
          </p:cNvPr>
          <p:cNvSpPr txBox="1"/>
          <p:nvPr/>
        </p:nvSpPr>
        <p:spPr>
          <a:xfrm>
            <a:off x="2973170" y="1402972"/>
            <a:ext cx="382159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IP tipo </a:t>
            </a:r>
            <a:r>
              <a:rPr lang="es-ES" sz="1300" b="1" dirty="0" err="1">
                <a:solidFill>
                  <a:schemeClr val="bg1"/>
                </a:solidFill>
              </a:rPr>
              <a:t>bullet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Para exteriores (metal / plástico)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Full HD (2MP)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Lente de 2.8mm, visión aprox. 94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de hasta 30m con IR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Rendimiento en baja luz (0.02 lux)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Audio (micrófono integrado)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Compresiones eficientes como S+265 y H.265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Alimentación </a:t>
            </a:r>
            <a:r>
              <a:rPr lang="es-ES" sz="1300" b="1" dirty="0" err="1">
                <a:solidFill>
                  <a:schemeClr val="bg1"/>
                </a:solidFill>
              </a:rPr>
              <a:t>PoE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Resistencia al agua/polvo / certificación IP67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ONVIF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0FB7F63-C79F-463D-AD44-E97C638F36EC}"/>
              </a:ext>
            </a:extLst>
          </p:cNvPr>
          <p:cNvSpPr txBox="1"/>
          <p:nvPr/>
        </p:nvSpPr>
        <p:spPr>
          <a:xfrm>
            <a:off x="3025698" y="5118991"/>
            <a:ext cx="3737667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chemeClr val="bg1"/>
                </a:solidFill>
              </a:rPr>
              <a:t>•	</a:t>
            </a:r>
            <a:r>
              <a:rPr lang="es-ES" sz="1300" b="1" dirty="0">
                <a:solidFill>
                  <a:schemeClr val="bg1"/>
                </a:solidFill>
              </a:rPr>
              <a:t>Cámara IP tipo </a:t>
            </a:r>
            <a:r>
              <a:rPr lang="es-ES" sz="1300" b="1" dirty="0" err="1">
                <a:solidFill>
                  <a:schemeClr val="bg1"/>
                </a:solidFill>
              </a:rPr>
              <a:t>bullet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Para exteriores (metal / plástico)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Full HD (2MP)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Lente de 2.8mm, visión aprox. 94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Color </a:t>
            </a:r>
            <a:r>
              <a:rPr lang="es-ES" sz="1300" b="1" dirty="0" err="1">
                <a:solidFill>
                  <a:schemeClr val="bg1"/>
                </a:solidFill>
              </a:rPr>
              <a:t>maker</a:t>
            </a:r>
            <a:r>
              <a:rPr lang="es-ES" sz="1300" b="1" dirty="0">
                <a:solidFill>
                  <a:schemeClr val="bg1"/>
                </a:solidFill>
              </a:rPr>
              <a:t>, luz blanca (0.04Lux)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de hasta 30m con IR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Rendimiento en baja luz (0.02 lux)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Audio (micrófono integrado)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Compresiones eficientes (S+265 y H.265)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Alimentación Poe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Resistencia al agua/polvo / certificación IP67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ONVIF</a:t>
            </a:r>
          </a:p>
        </p:txBody>
      </p:sp>
    </p:spTree>
    <p:extLst>
      <p:ext uri="{BB962C8B-B14F-4D97-AF65-F5344CB8AC3E}">
        <p14:creationId xmlns:p14="http://schemas.microsoft.com/office/powerpoint/2010/main" val="254525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2656702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30" y="328253"/>
            <a:ext cx="1755800" cy="57917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0FE412E-1DB6-4156-B8FB-E463B86C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3" y="6192285"/>
            <a:ext cx="2736356" cy="1404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F955DFA-2EAF-4DC4-9883-2654F77963BB}"/>
              </a:ext>
            </a:extLst>
          </p:cNvPr>
          <p:cNvSpPr txBox="1"/>
          <p:nvPr/>
        </p:nvSpPr>
        <p:spPr>
          <a:xfrm>
            <a:off x="2522011" y="5331950"/>
            <a:ext cx="4380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740611" y="1301799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TC-C32QV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E5B9A99-E932-4281-A933-4C9B2F0B8BD9}"/>
              </a:ext>
            </a:extLst>
          </p:cNvPr>
          <p:cNvSpPr txBox="1"/>
          <p:nvPr/>
        </p:nvSpPr>
        <p:spPr>
          <a:xfrm>
            <a:off x="731587" y="5304228"/>
            <a:ext cx="1803741" cy="37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TC-C32QN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218195" y="1700280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223133" y="1759351"/>
            <a:ext cx="2299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1D.20010.023711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59E83310-6BF6-4249-9581-A2A60CDE4524}"/>
              </a:ext>
            </a:extLst>
          </p:cNvPr>
          <p:cNvSpPr/>
          <p:nvPr/>
        </p:nvSpPr>
        <p:spPr>
          <a:xfrm>
            <a:off x="270229" y="5622724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971C1F1-8741-40DF-A2D9-6124289A1F08}"/>
              </a:ext>
            </a:extLst>
          </p:cNvPr>
          <p:cNvSpPr txBox="1"/>
          <p:nvPr/>
        </p:nvSpPr>
        <p:spPr>
          <a:xfrm>
            <a:off x="270229" y="5681795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1D.20010.020594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E51EC75-AD62-4584-9E15-2F075E8CCDAE}"/>
              </a:ext>
            </a:extLst>
          </p:cNvPr>
          <p:cNvSpPr txBox="1"/>
          <p:nvPr/>
        </p:nvSpPr>
        <p:spPr>
          <a:xfrm>
            <a:off x="3001969" y="5681795"/>
            <a:ext cx="36055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Cámara </a:t>
            </a:r>
            <a:r>
              <a:rPr lang="es-ES" sz="1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2MP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"Color </a:t>
            </a:r>
            <a:r>
              <a:rPr lang="es-ES" sz="1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Maker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para exteriores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nocturna IR de 50m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Lente fija de 2.8mm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 integrado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Compresión H.265/S+265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</a:t>
            </a:r>
            <a:endParaRPr lang="es-ES" sz="1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Resistencia IP67 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ONVIF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A8E1115-B84E-4406-B1F7-FF52BC25A39C}"/>
              </a:ext>
            </a:extLst>
          </p:cNvPr>
          <p:cNvSpPr txBox="1"/>
          <p:nvPr/>
        </p:nvSpPr>
        <p:spPr>
          <a:xfrm>
            <a:off x="2949491" y="1759351"/>
            <a:ext cx="4017316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IP tipo </a:t>
            </a:r>
            <a:r>
              <a:rPr lang="es-ES" sz="1300" b="1" dirty="0" err="1">
                <a:solidFill>
                  <a:schemeClr val="bg1"/>
                </a:solidFill>
              </a:rPr>
              <a:t>bullet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2MP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Lente fija de 2.8mm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Grabación Full HD a 30fps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Rendimiento en baja luz (Polar Day, 0.0002 Lux)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Compresión avanzada (S+265, H.265)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Micrófono integrado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Resistencia IP67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Alimentación </a:t>
            </a:r>
            <a:r>
              <a:rPr lang="es-ES" sz="1300" b="1" dirty="0" err="1">
                <a:solidFill>
                  <a:schemeClr val="bg1"/>
                </a:solidFill>
              </a:rPr>
              <a:t>PoE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Carcasa de metal y plástico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Certificación IP67 para exteriores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182FFB-BE5F-4549-B5C5-BF4710003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4" y="2358346"/>
            <a:ext cx="2772053" cy="1509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48B0903-FFA7-4EE6-89D9-963B51AE2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740" y="3405516"/>
            <a:ext cx="1755800" cy="16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0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AEEC96F-3099-4622-871B-0ED42D415F17}"/>
              </a:ext>
            </a:extLst>
          </p:cNvPr>
          <p:cNvSpPr/>
          <p:nvPr/>
        </p:nvSpPr>
        <p:spPr>
          <a:xfrm>
            <a:off x="-61918" y="3207025"/>
            <a:ext cx="3433566" cy="59369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ED3684-BB91-4B31-A136-626E5F72E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3433566" cy="9144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31B9CC-052F-40C3-B206-BC21376F3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4572000"/>
            <a:ext cx="4762500" cy="4572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C76AB6-DD2D-4E4B-9B9E-8C22D021D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918" y="0"/>
            <a:ext cx="490330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2656703" y="10234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30" y="328253"/>
            <a:ext cx="1755800" cy="57917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F955DFA-2EAF-4DC4-9883-2654F77963BB}"/>
              </a:ext>
            </a:extLst>
          </p:cNvPr>
          <p:cNvSpPr txBox="1"/>
          <p:nvPr/>
        </p:nvSpPr>
        <p:spPr>
          <a:xfrm>
            <a:off x="2477112" y="7983112"/>
            <a:ext cx="4380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645442" y="1376649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TC-C34QN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FC6C94-F276-479E-B3EF-A1527BF6BB73}"/>
              </a:ext>
            </a:extLst>
          </p:cNvPr>
          <p:cNvSpPr txBox="1"/>
          <p:nvPr/>
        </p:nvSpPr>
        <p:spPr>
          <a:xfrm>
            <a:off x="549062" y="5119446"/>
            <a:ext cx="157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TC-C38WS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123026" y="1775130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123026" y="1834201"/>
            <a:ext cx="230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1D.20010.023664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2FC9417-57D7-4E64-A3F8-24C2B784748D}"/>
              </a:ext>
            </a:extLst>
          </p:cNvPr>
          <p:cNvSpPr/>
          <p:nvPr/>
        </p:nvSpPr>
        <p:spPr>
          <a:xfrm>
            <a:off x="175815" y="5516021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9B65DD-878C-431B-B9A1-ABEF79C9D60C}"/>
              </a:ext>
            </a:extLst>
          </p:cNvPr>
          <p:cNvSpPr txBox="1"/>
          <p:nvPr/>
        </p:nvSpPr>
        <p:spPr>
          <a:xfrm>
            <a:off x="156777" y="5587958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1D.20010.023265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661A1D7-C605-4314-9094-46F13DBAC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41" y="2344677"/>
            <a:ext cx="2738324" cy="1535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AEC1CD4B-68CE-4B7E-8E3F-B650B6493522}"/>
              </a:ext>
            </a:extLst>
          </p:cNvPr>
          <p:cNvSpPr txBox="1"/>
          <p:nvPr/>
        </p:nvSpPr>
        <p:spPr>
          <a:xfrm>
            <a:off x="2968116" y="1834113"/>
            <a:ext cx="328380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bala de 4MP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Serie </a:t>
            </a:r>
            <a:r>
              <a:rPr lang="es-ES" sz="1300" b="1" dirty="0" err="1">
                <a:solidFill>
                  <a:schemeClr val="bg1"/>
                </a:solidFill>
              </a:rPr>
              <a:t>SuperLite</a:t>
            </a:r>
            <a:r>
              <a:rPr lang="es-ES" sz="1300" b="1" dirty="0">
                <a:solidFill>
                  <a:schemeClr val="bg1"/>
                </a:solidFill>
              </a:rPr>
              <a:t>/</a:t>
            </a:r>
            <a:r>
              <a:rPr lang="es-ES" sz="1300" b="1" dirty="0" err="1">
                <a:solidFill>
                  <a:schemeClr val="bg1"/>
                </a:solidFill>
              </a:rPr>
              <a:t>Spark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Visión a color 24/7 (</a:t>
            </a:r>
            <a:r>
              <a:rPr lang="es-ES" sz="1300" b="1" dirty="0" err="1">
                <a:solidFill>
                  <a:schemeClr val="bg1"/>
                </a:solidFill>
              </a:rPr>
              <a:t>ColorMaker</a:t>
            </a:r>
            <a:r>
              <a:rPr lang="es-ES" sz="1300" b="1" dirty="0">
                <a:solidFill>
                  <a:schemeClr val="bg1"/>
                </a:solidFill>
              </a:rPr>
              <a:t>)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IR con alcance de 30m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Compresión (S+265/H.265/H.264)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Micrófono integrado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Carcasa de metal y plástico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Resistencia IP67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Alimentación </a:t>
            </a:r>
            <a:r>
              <a:rPr lang="es-ES" sz="1300" b="1" dirty="0" err="1">
                <a:solidFill>
                  <a:schemeClr val="bg1"/>
                </a:solidFill>
              </a:rPr>
              <a:t>PoE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ONVIF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B23EF1D-8826-4299-AE2A-EF11A59A9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122" y="1480180"/>
            <a:ext cx="1304215" cy="5059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69EDB8D-98B1-44B1-B7DC-E04C24235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30" y="6214232"/>
            <a:ext cx="2738324" cy="1334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B9169293-5AB7-4DC7-BB5E-AED73F8760CF}"/>
              </a:ext>
            </a:extLst>
          </p:cNvPr>
          <p:cNvSpPr txBox="1"/>
          <p:nvPr/>
        </p:nvSpPr>
        <p:spPr>
          <a:xfrm>
            <a:off x="3021943" y="5123442"/>
            <a:ext cx="3441356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IP tipo bala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Para exteriores (IP67)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8MP (4K)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Lente fija de 2.8mm/4mm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IR de 50m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Carcasa metálica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Soporte microSD hasta 512GB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Audio incorporado (micrófono)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Compresión H.265/S+265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Funciones inteligentes: detección de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personas/vehículos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Alimentación </a:t>
            </a:r>
            <a:r>
              <a:rPr lang="es-ES" sz="1300" b="1" dirty="0" err="1">
                <a:solidFill>
                  <a:schemeClr val="bg1"/>
                </a:solidFill>
              </a:rPr>
              <a:t>PoE</a:t>
            </a:r>
            <a:r>
              <a:rPr lang="es-ES" sz="1300" b="1" dirty="0">
                <a:solidFill>
                  <a:schemeClr val="bg1"/>
                </a:solidFill>
              </a:rPr>
              <a:t> o 12V DC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</a:t>
            </a:r>
            <a:r>
              <a:rPr lang="es-ES" sz="1300" b="1" dirty="0" err="1">
                <a:solidFill>
                  <a:schemeClr val="bg1"/>
                </a:solidFill>
              </a:rPr>
              <a:t>Starlight</a:t>
            </a:r>
            <a:r>
              <a:rPr lang="es-ES" sz="1300" b="1" dirty="0">
                <a:solidFill>
                  <a:schemeClr val="bg1"/>
                </a:solidFill>
              </a:rPr>
              <a:t>, con muy baja luminosidad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para color (0.002 Lux)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Carcasa de metal resistente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Clasificación IP67 para intemperie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15AF3C65-3AA0-4E25-B4E6-250EF4EFB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3366" y="7480033"/>
            <a:ext cx="1755800" cy="1637821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3331B32-790E-4527-9CB0-C55722DDF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884" y="3373008"/>
            <a:ext cx="1755800" cy="16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2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2656703" y="36738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30" y="328253"/>
            <a:ext cx="1755800" cy="579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645442" y="1376649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TC-C36QN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123026" y="1775130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123025" y="1834201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1D.20010.023670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4A8712-5737-4B7A-8A7B-F46B53FA7093}"/>
              </a:ext>
            </a:extLst>
          </p:cNvPr>
          <p:cNvSpPr txBox="1"/>
          <p:nvPr/>
        </p:nvSpPr>
        <p:spPr>
          <a:xfrm>
            <a:off x="3021943" y="1561315"/>
            <a:ext cx="3438938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chemeClr val="bg1"/>
                </a:solidFill>
              </a:rPr>
              <a:t>•	</a:t>
            </a:r>
            <a:r>
              <a:rPr lang="es-ES" sz="1300" b="1" dirty="0">
                <a:solidFill>
                  <a:schemeClr val="bg1"/>
                </a:solidFill>
              </a:rPr>
              <a:t>Cámara IP tipo </a:t>
            </a:r>
            <a:r>
              <a:rPr lang="es-ES" sz="1300" b="1" dirty="0" err="1">
                <a:solidFill>
                  <a:schemeClr val="bg1"/>
                </a:solidFill>
              </a:rPr>
              <a:t>bullet</a:t>
            </a:r>
            <a:r>
              <a:rPr lang="es-ES" sz="1300" b="1" dirty="0">
                <a:solidFill>
                  <a:schemeClr val="bg1"/>
                </a:solidFill>
              </a:rPr>
              <a:t>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Serie "Color </a:t>
            </a:r>
            <a:r>
              <a:rPr lang="es-ES" sz="1300" b="1" dirty="0" err="1">
                <a:solidFill>
                  <a:schemeClr val="bg1"/>
                </a:solidFill>
              </a:rPr>
              <a:t>Maker</a:t>
            </a:r>
            <a:r>
              <a:rPr lang="es-ES" sz="1300" b="1" dirty="0">
                <a:solidFill>
                  <a:schemeClr val="bg1"/>
                </a:solidFill>
              </a:rPr>
              <a:t>"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6MP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avanzada con IR hasta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30m y luz blanca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Grabación a color 24/7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Audio incorporado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Compresión H.265/S+265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</a:t>
            </a:r>
            <a:r>
              <a:rPr lang="es-ES" sz="1300" b="1" dirty="0" err="1">
                <a:solidFill>
                  <a:schemeClr val="bg1"/>
                </a:solidFill>
              </a:rPr>
              <a:t>PoE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Resistencia IP67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3D DNR (Digital </a:t>
            </a:r>
            <a:r>
              <a:rPr lang="es-ES" sz="1300" b="1" dirty="0" err="1">
                <a:solidFill>
                  <a:schemeClr val="bg1"/>
                </a:solidFill>
              </a:rPr>
              <a:t>Noise</a:t>
            </a:r>
            <a:r>
              <a:rPr lang="es-ES" sz="1300" b="1" dirty="0">
                <a:solidFill>
                  <a:schemeClr val="bg1"/>
                </a:solidFill>
              </a:rPr>
              <a:t> </a:t>
            </a:r>
            <a:r>
              <a:rPr lang="es-ES" sz="1300" b="1" dirty="0" err="1">
                <a:solidFill>
                  <a:schemeClr val="bg1"/>
                </a:solidFill>
              </a:rPr>
              <a:t>Reduction</a:t>
            </a:r>
            <a:r>
              <a:rPr lang="es-ES" sz="1300" b="1" dirty="0">
                <a:solidFill>
                  <a:schemeClr val="bg1"/>
                </a:solidFill>
              </a:rPr>
              <a:t>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ONVIF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A7CAD8-1107-4799-B510-5F0FE97F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131" y="1434438"/>
            <a:ext cx="1156686" cy="4487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10F18A-F153-44EE-87C1-2F5E0C1F1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15" y="2286237"/>
            <a:ext cx="2880624" cy="1435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929D229-91A9-4A60-82CB-4D330D178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924" y="3517113"/>
            <a:ext cx="1755800" cy="16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2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4FFE5A-DED5-4DA6-9C0C-2FBC2227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5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654B81-9C0D-40DB-A5BD-EDCE53AAFADC}"/>
              </a:ext>
            </a:extLst>
          </p:cNvPr>
          <p:cNvSpPr txBox="1"/>
          <p:nvPr/>
        </p:nvSpPr>
        <p:spPr>
          <a:xfrm>
            <a:off x="3474830" y="4018001"/>
            <a:ext cx="33831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TORRETA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F43D89-D88F-441E-AAC9-A0EABD89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" y="2867795"/>
            <a:ext cx="3408409" cy="3408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B1A699-04A6-4CC0-9EF3-72B62EF7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" y="7900308"/>
            <a:ext cx="325554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78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13207</TotalTime>
  <Words>1067</Words>
  <Application>Microsoft Office PowerPoint</Application>
  <PresentationFormat>Carta (216 x 279 mm)</PresentationFormat>
  <Paragraphs>183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ASIS PANAMA CAPITULO 235</dc:creator>
  <cp:lastModifiedBy>ASIS PANAMA CAPITULO 235</cp:lastModifiedBy>
  <cp:revision>163</cp:revision>
  <dcterms:created xsi:type="dcterms:W3CDTF">2026-01-07T01:48:42Z</dcterms:created>
  <dcterms:modified xsi:type="dcterms:W3CDTF">2026-02-24T15:22:21Z</dcterms:modified>
</cp:coreProperties>
</file>